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61"/>
  </p:notesMasterIdLst>
  <p:handoutMasterIdLst>
    <p:handoutMasterId r:id="rId62"/>
  </p:handoutMasterIdLst>
  <p:sldIdLst>
    <p:sldId id="256" r:id="rId2"/>
    <p:sldId id="392" r:id="rId3"/>
    <p:sldId id="284" r:id="rId4"/>
    <p:sldId id="258" r:id="rId5"/>
    <p:sldId id="391" r:id="rId6"/>
    <p:sldId id="265" r:id="rId7"/>
    <p:sldId id="279" r:id="rId8"/>
    <p:sldId id="261" r:id="rId9"/>
    <p:sldId id="264" r:id="rId10"/>
    <p:sldId id="410" r:id="rId11"/>
    <p:sldId id="263" r:id="rId12"/>
    <p:sldId id="366" r:id="rId13"/>
    <p:sldId id="408" r:id="rId14"/>
    <p:sldId id="342" r:id="rId15"/>
    <p:sldId id="343" r:id="rId16"/>
    <p:sldId id="344" r:id="rId17"/>
    <p:sldId id="266" r:id="rId18"/>
    <p:sldId id="351" r:id="rId19"/>
    <p:sldId id="352" r:id="rId20"/>
    <p:sldId id="301" r:id="rId21"/>
    <p:sldId id="306" r:id="rId22"/>
    <p:sldId id="307" r:id="rId23"/>
    <p:sldId id="401" r:id="rId24"/>
    <p:sldId id="383" r:id="rId25"/>
    <p:sldId id="385" r:id="rId26"/>
    <p:sldId id="269" r:id="rId27"/>
    <p:sldId id="285" r:id="rId28"/>
    <p:sldId id="270" r:id="rId29"/>
    <p:sldId id="310" r:id="rId30"/>
    <p:sldId id="273" r:id="rId31"/>
    <p:sldId id="350" r:id="rId32"/>
    <p:sldId id="382" r:id="rId33"/>
    <p:sldId id="380" r:id="rId34"/>
    <p:sldId id="381" r:id="rId35"/>
    <p:sldId id="390" r:id="rId36"/>
    <p:sldId id="293" r:id="rId37"/>
    <p:sldId id="403" r:id="rId38"/>
    <p:sldId id="308" r:id="rId39"/>
    <p:sldId id="393" r:id="rId40"/>
    <p:sldId id="312" r:id="rId41"/>
    <p:sldId id="286" r:id="rId42"/>
    <p:sldId id="313" r:id="rId43"/>
    <p:sldId id="314" r:id="rId44"/>
    <p:sldId id="276" r:id="rId45"/>
    <p:sldId id="274" r:id="rId46"/>
    <p:sldId id="289" r:id="rId47"/>
    <p:sldId id="277" r:id="rId48"/>
    <p:sldId id="278" r:id="rId49"/>
    <p:sldId id="280" r:id="rId50"/>
    <p:sldId id="281" r:id="rId51"/>
    <p:sldId id="282" r:id="rId52"/>
    <p:sldId id="346" r:id="rId53"/>
    <p:sldId id="356" r:id="rId54"/>
    <p:sldId id="348" r:id="rId55"/>
    <p:sldId id="370" r:id="rId56"/>
    <p:sldId id="371" r:id="rId57"/>
    <p:sldId id="373" r:id="rId58"/>
    <p:sldId id="407" r:id="rId59"/>
    <p:sldId id="283" r:id="rId6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e, Shauna" initials="IS" lastIdx="0" clrIdx="0">
    <p:extLst>
      <p:ext uri="{19B8F6BF-5375-455C-9EA6-DF929625EA0E}">
        <p15:presenceInfo xmlns:p15="http://schemas.microsoft.com/office/powerpoint/2012/main" userId="S-1-5-21-508124448-3695470602-466989033-200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3CC4"/>
    <a:srgbClr val="D022B7"/>
    <a:srgbClr val="05751A"/>
    <a:srgbClr val="6C008E"/>
    <a:srgbClr val="00B050"/>
    <a:srgbClr val="1BF545"/>
    <a:srgbClr val="41F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76" autoAdjust="0"/>
  </p:normalViewPr>
  <p:slideViewPr>
    <p:cSldViewPr>
      <p:cViewPr varScale="1">
        <p:scale>
          <a:sx n="71" d="100"/>
          <a:sy n="71" d="100"/>
        </p:scale>
        <p:origin x="1518" y="66"/>
      </p:cViewPr>
      <p:guideLst>
        <p:guide orient="horz" pos="2160"/>
        <p:guide pos="2880"/>
      </p:guideLst>
    </p:cSldViewPr>
  </p:slideViewPr>
  <p:outlineViewPr>
    <p:cViewPr>
      <p:scale>
        <a:sx n="33" d="100"/>
        <a:sy n="33" d="100"/>
      </p:scale>
      <p:origin x="0" y="-1783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5" d="100"/>
          <a:sy n="55" d="100"/>
        </p:scale>
        <p:origin x="285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173" y="0"/>
            <a:ext cx="3012329" cy="463550"/>
          </a:xfrm>
          <a:prstGeom prst="rect">
            <a:avLst/>
          </a:prstGeom>
        </p:spPr>
        <p:txBody>
          <a:bodyPr vert="horz" lIns="91440" tIns="45720" rIns="91440" bIns="45720" rtlCol="0"/>
          <a:lstStyle>
            <a:lvl1pPr algn="r">
              <a:defRPr sz="1200"/>
            </a:lvl1pPr>
          </a:lstStyle>
          <a:p>
            <a:fld id="{305A3F3F-7E93-4F73-873F-DF0FF539890F}" type="datetimeFigureOut">
              <a:rPr lang="en-US" smtClean="0"/>
              <a:t>7/26/2022</a:t>
            </a:fld>
            <a:endParaRPr lang="en-US" dirty="0"/>
          </a:p>
        </p:txBody>
      </p:sp>
      <p:sp>
        <p:nvSpPr>
          <p:cNvPr id="4" name="Footer Placeholder 3"/>
          <p:cNvSpPr>
            <a:spLocks noGrp="1"/>
          </p:cNvSpPr>
          <p:nvPr>
            <p:ph type="ftr" sz="quarter" idx="2"/>
          </p:nvPr>
        </p:nvSpPr>
        <p:spPr>
          <a:xfrm>
            <a:off x="0" y="8772525"/>
            <a:ext cx="3012329"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173" y="8772525"/>
            <a:ext cx="3012329" cy="463550"/>
          </a:xfrm>
          <a:prstGeom prst="rect">
            <a:avLst/>
          </a:prstGeom>
        </p:spPr>
        <p:txBody>
          <a:bodyPr vert="horz" lIns="91440" tIns="45720" rIns="91440" bIns="45720" rtlCol="0" anchor="b"/>
          <a:lstStyle>
            <a:lvl1pPr algn="r">
              <a:defRPr sz="1200"/>
            </a:lvl1pPr>
          </a:lstStyle>
          <a:p>
            <a:fld id="{8CB0A38A-16E8-450B-80BB-C5F770946C57}" type="slidenum">
              <a:rPr lang="en-US" smtClean="0"/>
              <a:t>‹#›</a:t>
            </a:fld>
            <a:endParaRPr lang="en-US" dirty="0"/>
          </a:p>
        </p:txBody>
      </p:sp>
    </p:spTree>
    <p:extLst>
      <p:ext uri="{BB962C8B-B14F-4D97-AF65-F5344CB8AC3E}">
        <p14:creationId xmlns:p14="http://schemas.microsoft.com/office/powerpoint/2010/main" val="15911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2FCFB2F7-4CA7-4DB2-833E-5AD57E8B14B9}" type="datetimeFigureOut">
              <a:rPr lang="en-US" smtClean="0"/>
              <a:t>7/26/2022</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ED593859-1E38-466D-8EDC-2C2C7D4F50A7}" type="slidenum">
              <a:rPr lang="en-US" smtClean="0"/>
              <a:t>‹#›</a:t>
            </a:fld>
            <a:endParaRPr lang="en-US" dirty="0"/>
          </a:p>
        </p:txBody>
      </p:sp>
    </p:spTree>
    <p:extLst>
      <p:ext uri="{BB962C8B-B14F-4D97-AF65-F5344CB8AC3E}">
        <p14:creationId xmlns:p14="http://schemas.microsoft.com/office/powerpoint/2010/main" val="387226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sccp.org/Default.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a:t>
            </a:fld>
            <a:endParaRPr lang="en-US" dirty="0"/>
          </a:p>
        </p:txBody>
      </p:sp>
    </p:spTree>
    <p:extLst>
      <p:ext uri="{BB962C8B-B14F-4D97-AF65-F5344CB8AC3E}">
        <p14:creationId xmlns:p14="http://schemas.microsoft.com/office/powerpoint/2010/main" val="366332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Always follow ASCCP guidelines when providing care for cervical diagnostics and treatment.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Navigation clients must have complete screening and/or diagnostic forms entered in MOHSAIC to provide data that services were completed. </a:t>
            </a:r>
            <a:r>
              <a:rPr lang="en-US" sz="1200" kern="1200" dirty="0" smtClean="0">
                <a:solidFill>
                  <a:schemeClr val="tx1"/>
                </a:solidFill>
                <a:effectLst/>
                <a:latin typeface="+mn-lt"/>
                <a:ea typeface="+mn-ea"/>
                <a:cs typeface="+mn-cs"/>
              </a:rPr>
              <a:t> A minimum</a:t>
            </a:r>
            <a:r>
              <a:rPr lang="en-US" sz="1200" kern="1200" baseline="0" dirty="0" smtClean="0">
                <a:solidFill>
                  <a:schemeClr val="tx1"/>
                </a:solidFill>
                <a:effectLst/>
                <a:latin typeface="+mn-lt"/>
                <a:ea typeface="+mn-ea"/>
                <a:cs typeface="+mn-cs"/>
              </a:rPr>
              <a:t> of 2 contacts must be completed for reimbursement.  In order to get the $50 reimbursement of navigation you must select one or both of the following in the final outcomes (Section E) (back of page).  Screening completed - cervical and/or breast screening completed.  All outcomes that apply should be selected but these are the only 2 that will generate the $50 reimbursement.  SMHW will verify that a blue screening form has been entered with complete results prior to paying for navigation claim form in MOHSAIC.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Rescreen information is covered in Section 4.2 and Section 5.3 and 5.10</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12</a:t>
            </a:fld>
            <a:endParaRPr lang="en-US" dirty="0"/>
          </a:p>
        </p:txBody>
      </p:sp>
    </p:spTree>
    <p:extLst>
      <p:ext uri="{BB962C8B-B14F-4D97-AF65-F5344CB8AC3E}">
        <p14:creationId xmlns:p14="http://schemas.microsoft.com/office/powerpoint/2010/main" val="269320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Navigation Only</a:t>
            </a:r>
            <a:r>
              <a:rPr lang="en-US" baseline="0" dirty="0" smtClean="0"/>
              <a:t> is the way it is entered into form types.  Navigation includes SMHW eligible patients.</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13</a:t>
            </a:fld>
            <a:endParaRPr lang="en-US" dirty="0"/>
          </a:p>
        </p:txBody>
      </p:sp>
    </p:spTree>
    <p:extLst>
      <p:ext uri="{BB962C8B-B14F-4D97-AF65-F5344CB8AC3E}">
        <p14:creationId xmlns:p14="http://schemas.microsoft.com/office/powerpoint/2010/main" val="420018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Section</a:t>
            </a:r>
            <a:r>
              <a:rPr lang="en-US" baseline="0" dirty="0" smtClean="0"/>
              <a:t>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 annual CBE should occur for the client to remain complaint with SMHW requirements. </a:t>
            </a:r>
            <a:r>
              <a:rPr lang="en-US" u="sng" baseline="0" dirty="0" smtClean="0"/>
              <a:t> Program manager screening MRI approvals are based on the availability of funds</a:t>
            </a:r>
            <a:r>
              <a:rPr lang="en-US" u="none" baseline="0" dirty="0" smtClean="0"/>
              <a:t>. Remember</a:t>
            </a:r>
            <a:r>
              <a:rPr lang="en-US" baseline="0" dirty="0" smtClean="0"/>
              <a:t> to request permission from the program manager if you have a client that is high risk and clinician recommends a screening MRI.  </a:t>
            </a:r>
            <a:r>
              <a:rPr lang="en-US" u="none" baseline="0" dirty="0" smtClean="0"/>
              <a:t>  If you request a screening MRI approval, you will receive an emailed response with either the approval or denial.  High Risk must be from an approved risk assessment model for High Risk Breast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14</a:t>
            </a:fld>
            <a:endParaRPr lang="en-US" dirty="0"/>
          </a:p>
        </p:txBody>
      </p:sp>
    </p:spTree>
    <p:extLst>
      <p:ext uri="{BB962C8B-B14F-4D97-AF65-F5344CB8AC3E}">
        <p14:creationId xmlns:p14="http://schemas.microsoft.com/office/powerpoint/2010/main" val="400991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breast section is B4;</a:t>
            </a:r>
            <a:r>
              <a:rPr lang="en-US" dirty="0" smtClean="0"/>
              <a:t> on</a:t>
            </a:r>
            <a:r>
              <a:rPr lang="en-US" baseline="0" dirty="0" smtClean="0"/>
              <a:t> </a:t>
            </a:r>
            <a:r>
              <a:rPr lang="en-US" dirty="0" smtClean="0"/>
              <a:t>the screening</a:t>
            </a:r>
            <a:r>
              <a:rPr lang="en-US" baseline="0" dirty="0" smtClean="0"/>
              <a:t> (blue) form.  </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15</a:t>
            </a:fld>
            <a:endParaRPr lang="en-US" dirty="0"/>
          </a:p>
        </p:txBody>
      </p:sp>
    </p:spTree>
    <p:extLst>
      <p:ext uri="{BB962C8B-B14F-4D97-AF65-F5344CB8AC3E}">
        <p14:creationId xmlns:p14="http://schemas.microsoft.com/office/powerpoint/2010/main" val="57832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Cervical is on the back of the blue screening form at the top far right corner under section C.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16</a:t>
            </a:fld>
            <a:endParaRPr lang="en-US" dirty="0"/>
          </a:p>
        </p:txBody>
      </p:sp>
    </p:spTree>
    <p:extLst>
      <p:ext uri="{BB962C8B-B14F-4D97-AF65-F5344CB8AC3E}">
        <p14:creationId xmlns:p14="http://schemas.microsoft.com/office/powerpoint/2010/main" val="52458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funding options:Hope for You,</a:t>
            </a:r>
            <a:r>
              <a:rPr lang="en-US" sz="1200" kern="1200" dirty="0" smtClean="0">
                <a:solidFill>
                  <a:schemeClr val="tx1"/>
                </a:solidFill>
                <a:effectLst/>
                <a:latin typeface="+mn-lt"/>
                <a:ea typeface="+mn-ea"/>
                <a:cs typeface="+mn-cs"/>
              </a:rPr>
              <a:t> CR breast Community, BCLP</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GR.</a:t>
            </a:r>
          </a:p>
          <a:p>
            <a:r>
              <a:rPr lang="en-US" baseline="0" dirty="0" smtClean="0"/>
              <a:t>If you have questions regarding other funding sources, please call your RPC or Central Office.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Generally, the email is open from August to March.  </a:t>
            </a:r>
            <a:r>
              <a:rPr lang="en-US" dirty="0" smtClean="0"/>
              <a:t>Program</a:t>
            </a:r>
            <a:r>
              <a:rPr lang="en-US" baseline="0" dirty="0" smtClean="0"/>
              <a:t> manager will send out an email when the inbox opens and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17</a:t>
            </a:fld>
            <a:endParaRPr lang="en-US" dirty="0"/>
          </a:p>
        </p:txBody>
      </p:sp>
    </p:spTree>
    <p:extLst>
      <p:ext uri="{BB962C8B-B14F-4D97-AF65-F5344CB8AC3E}">
        <p14:creationId xmlns:p14="http://schemas.microsoft.com/office/powerpoint/2010/main" val="59846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4.6 in Table 1 at the bottom. </a:t>
            </a:r>
          </a:p>
          <a:p>
            <a:r>
              <a:rPr lang="en-US" baseline="0" dirty="0" smtClean="0"/>
              <a:t>Client must have a Social Security Number </a:t>
            </a:r>
            <a:r>
              <a:rPr lang="en-US" u="sng" baseline="0" dirty="0" smtClean="0"/>
              <a:t>but it does not have </a:t>
            </a:r>
            <a:r>
              <a:rPr lang="en-US" baseline="0" dirty="0" smtClean="0"/>
              <a:t>to be submitted with the email.  The SSN must be submitted on a claim form for reimbursement.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18</a:t>
            </a:fld>
            <a:endParaRPr lang="en-US" dirty="0"/>
          </a:p>
        </p:txBody>
      </p:sp>
    </p:spTree>
    <p:extLst>
      <p:ext uri="{BB962C8B-B14F-4D97-AF65-F5344CB8AC3E}">
        <p14:creationId xmlns:p14="http://schemas.microsoft.com/office/powerpoint/2010/main" val="263631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 request is submitted, you will receive an emailed response with an approval or a denial.  With an approval, document this in the comments section of the blue screening form when the screening mammogram is completed.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19</a:t>
            </a:fld>
            <a:endParaRPr lang="en-US" dirty="0"/>
          </a:p>
        </p:txBody>
      </p:sp>
    </p:spTree>
    <p:extLst>
      <p:ext uri="{BB962C8B-B14F-4D97-AF65-F5344CB8AC3E}">
        <p14:creationId xmlns:p14="http://schemas.microsoft.com/office/powerpoint/2010/main" val="66806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Section 9.5 &amp; 9.6. </a:t>
            </a:r>
            <a:r>
              <a:rPr lang="en-US" dirty="0" smtClean="0"/>
              <a:t>Please refer them and document in the comments section (D) of the form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20</a:t>
            </a:fld>
            <a:endParaRPr lang="en-US" dirty="0"/>
          </a:p>
        </p:txBody>
      </p:sp>
    </p:spTree>
    <p:extLst>
      <p:ext uri="{BB962C8B-B14F-4D97-AF65-F5344CB8AC3E}">
        <p14:creationId xmlns:p14="http://schemas.microsoft.com/office/powerpoint/2010/main" val="182142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MOHSAIC – this is reported in SECTION A</a:t>
            </a:r>
            <a:r>
              <a:rPr lang="en-US" baseline="0" dirty="0" smtClean="0"/>
              <a:t> to select mamm only, then section C to include all the results/information.</a:t>
            </a:r>
            <a:r>
              <a:rPr lang="en-US" dirty="0" smtClean="0"/>
              <a:t> </a:t>
            </a:r>
          </a:p>
          <a:p>
            <a:r>
              <a:rPr lang="en-US" dirty="0" smtClean="0"/>
              <a:t>On paper the mammogram</a:t>
            </a:r>
            <a:r>
              <a:rPr lang="en-US" baseline="0" dirty="0" smtClean="0"/>
              <a:t> results on the Blue screening form are listed under section A to choose mamm only.  Then section B5 for results and rest of the information.  </a:t>
            </a:r>
          </a:p>
          <a:p>
            <a:r>
              <a:rPr lang="en-US" baseline="0" dirty="0" smtClean="0"/>
              <a:t>Mammogram Only visit type is also used by Mammogram Facilities to report Screening mammograms, it does serve a dual purpose. </a:t>
            </a:r>
          </a:p>
          <a:p>
            <a:r>
              <a:rPr lang="en-US" baseline="0" dirty="0" smtClean="0"/>
              <a:t>If Mammogram Van only visit, remember to document the education and referral offered for the client to receive a CBE in the comments section (D).</a:t>
            </a:r>
          </a:p>
          <a:p>
            <a:r>
              <a:rPr lang="en-US" sz="1200" b="1" kern="1200" dirty="0" smtClean="0">
                <a:solidFill>
                  <a:schemeClr val="tx1"/>
                </a:solidFill>
                <a:effectLst/>
                <a:latin typeface="+mn-lt"/>
                <a:ea typeface="+mn-ea"/>
                <a:cs typeface="+mn-cs"/>
              </a:rPr>
              <a:t>Missy’s thought. Slides 16-18:</a:t>
            </a:r>
            <a:r>
              <a:rPr lang="en-US" sz="1200" kern="1200" dirty="0" smtClean="0">
                <a:solidFill>
                  <a:schemeClr val="tx1"/>
                </a:solidFill>
                <a:effectLst/>
                <a:latin typeface="+mn-lt"/>
                <a:ea typeface="+mn-ea"/>
                <a:cs typeface="+mn-cs"/>
              </a:rPr>
              <a:t>Some food for thought for us to remember if asked during the presentation (not necessarily add to slide)…  </a:t>
            </a:r>
            <a:r>
              <a:rPr lang="en-US" sz="1200" u="sng" kern="1200" dirty="0" smtClean="0">
                <a:solidFill>
                  <a:schemeClr val="tx1"/>
                </a:solidFill>
                <a:effectLst/>
                <a:latin typeface="+mn-lt"/>
                <a:ea typeface="+mn-ea"/>
                <a:cs typeface="+mn-cs"/>
              </a:rPr>
              <a:t>Screening providers that subcontract mammogram services with other hospitals also use the “mammogram only” visit type when the CBE cannot be reported on the same Screening form as the screening mammogram.  This can occur when: 1) the CBE and screening mammogram occur in different grant years, 2) if the screening mammogram was delayed in completion so the provider goes ahead and submits the CBE portion to meet billing guidelines &amp; then the screening mammogram is reported later.   The other intention with Mammogram only visit types is to prevent duplicate CBE entry by the direct biller trying to enter the mammogram and re-reporting the CBE already completed by screening provider.  (duplicate CBE entries cause MDE errors).</a:t>
            </a:r>
          </a:p>
          <a:p>
            <a:endParaRPr lang="en-US" u="sng" baseline="0" dirty="0" smtClean="0"/>
          </a:p>
          <a:p>
            <a:endParaRPr lang="en-US" u="sng" dirty="0"/>
          </a:p>
        </p:txBody>
      </p:sp>
      <p:sp>
        <p:nvSpPr>
          <p:cNvPr id="4" name="Slide Number Placeholder 3"/>
          <p:cNvSpPr>
            <a:spLocks noGrp="1"/>
          </p:cNvSpPr>
          <p:nvPr>
            <p:ph type="sldNum" sz="quarter" idx="10"/>
          </p:nvPr>
        </p:nvSpPr>
        <p:spPr/>
        <p:txBody>
          <a:bodyPr/>
          <a:lstStyle/>
          <a:p>
            <a:fld id="{ED593859-1E38-466D-8EDC-2C2C7D4F50A7}" type="slidenum">
              <a:rPr lang="en-US" smtClean="0"/>
              <a:t>21</a:t>
            </a:fld>
            <a:endParaRPr lang="en-US" dirty="0"/>
          </a:p>
        </p:txBody>
      </p:sp>
    </p:spTree>
    <p:extLst>
      <p:ext uri="{BB962C8B-B14F-4D97-AF65-F5344CB8AC3E}">
        <p14:creationId xmlns:p14="http://schemas.microsoft.com/office/powerpoint/2010/main" val="415959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 client has Part B Medicare benefits, they are not SMHW eligible. 3.1 &amp; 3.2 Adjusted gross income on a tax return or net amount on a pay stub determines income eligibility.   For FY23 </a:t>
            </a:r>
            <a:r>
              <a:rPr lang="en-US" b="0" u="none" baseline="0" dirty="0" smtClean="0"/>
              <a:t>Federal Poverty Level is changing to 250%.  </a:t>
            </a:r>
            <a:r>
              <a:rPr lang="en-US" dirty="0" smtClean="0"/>
              <a:t>Client</a:t>
            </a:r>
            <a:r>
              <a:rPr lang="en-US" baseline="0" dirty="0" smtClean="0"/>
              <a:t> must verbalize they can’t pay their deductible or spend-down.</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a:t>
            </a:fld>
            <a:endParaRPr lang="en-US" dirty="0"/>
          </a:p>
        </p:txBody>
      </p:sp>
    </p:spTree>
    <p:extLst>
      <p:ext uri="{BB962C8B-B14F-4D97-AF65-F5344CB8AC3E}">
        <p14:creationId xmlns:p14="http://schemas.microsoft.com/office/powerpoint/2010/main" val="388327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a:t>
            </a:r>
            <a:r>
              <a:rPr lang="en-US" baseline="0" dirty="0" smtClean="0"/>
              <a:t> show what the paper (blue screening form) and MOHSAIC (computer) will look like when you complete and then enter.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22</a:t>
            </a:fld>
            <a:endParaRPr lang="en-US" dirty="0"/>
          </a:p>
        </p:txBody>
      </p:sp>
    </p:spTree>
    <p:extLst>
      <p:ext uri="{BB962C8B-B14F-4D97-AF65-F5344CB8AC3E}">
        <p14:creationId xmlns:p14="http://schemas.microsoft.com/office/powerpoint/2010/main" val="312015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93859-1E38-466D-8EDC-2C2C7D4F50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04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the blue form with the visit type. Section</a:t>
            </a:r>
            <a:r>
              <a:rPr lang="en-US" baseline="0" dirty="0" smtClean="0"/>
              <a:t> A (top of the blue screening form). </a:t>
            </a:r>
            <a:r>
              <a:rPr lang="en-US" dirty="0" smtClean="0"/>
              <a:t> Remember from</a:t>
            </a:r>
            <a:r>
              <a:rPr lang="en-US" baseline="0" dirty="0" smtClean="0"/>
              <a:t> earlier a drop down box with the various visit types, select rescreen.  This will be the only time a diagnostic mammogram will entered on a blue form. (6 month rescreen)</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24</a:t>
            </a:fld>
            <a:endParaRPr lang="en-US" dirty="0"/>
          </a:p>
        </p:txBody>
      </p:sp>
    </p:spTree>
    <p:extLst>
      <p:ext uri="{BB962C8B-B14F-4D97-AF65-F5344CB8AC3E}">
        <p14:creationId xmlns:p14="http://schemas.microsoft.com/office/powerpoint/2010/main" val="96057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abnormal mammogram results (rescreen).  Section 4 of SMHW manual, This is an example of how to report a 6 month follow up diagnostic mammogram. Must be reported on a blue form and the visit type will be a rescreen.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25</a:t>
            </a:fld>
            <a:endParaRPr lang="en-US" dirty="0"/>
          </a:p>
        </p:txBody>
      </p:sp>
    </p:spTree>
    <p:extLst>
      <p:ext uri="{BB962C8B-B14F-4D97-AF65-F5344CB8AC3E}">
        <p14:creationId xmlns:p14="http://schemas.microsoft.com/office/powerpoint/2010/main" val="2541594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Whe</a:t>
            </a:r>
            <a:r>
              <a:rPr lang="en-US" baseline="0" dirty="0" smtClean="0"/>
              <a:t>n considering BCCT eligibility the patient has to be enrolled in SMHW prior to a tissue biopsy and a screening diagnostic test paid for by SMHW.  If a referral fee is the only paid service they are not BCCT eligible.  The clinician should remember this when further treatment is required to ensure the patient has the availability of BCCT if they have a diagnosis of breast/cervical ca.    A breast u/s is required for a woman to be considered eligible for BCCT, paid through SMHW and a qualifying result of category 4.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26</a:t>
            </a:fld>
            <a:endParaRPr lang="en-US" dirty="0"/>
          </a:p>
        </p:txBody>
      </p:sp>
    </p:spTree>
    <p:extLst>
      <p:ext uri="{BB962C8B-B14F-4D97-AF65-F5344CB8AC3E}">
        <p14:creationId xmlns:p14="http://schemas.microsoft.com/office/powerpoint/2010/main" val="77702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MHW funding pays for the colposcopy; LEEP and cold knife are typically paid by BCCT funding. (pg 6.6) Algorithms for Cervical Diagnostic Services are available for viewing at </a:t>
            </a:r>
            <a:r>
              <a:rPr lang="en-US" sz="1200" u="sng" kern="1200" dirty="0" smtClean="0">
                <a:solidFill>
                  <a:schemeClr val="tx1"/>
                </a:solidFill>
                <a:effectLst/>
                <a:latin typeface="+mn-lt"/>
                <a:ea typeface="+mn-ea"/>
                <a:cs typeface="+mn-cs"/>
                <a:hlinkClick r:id="rId3"/>
              </a:rPr>
              <a:t>http://www.asccp.org/Default.aspx</a:t>
            </a:r>
            <a:r>
              <a:rPr lang="en-US" sz="1200" kern="1200" dirty="0" smtClean="0">
                <a:solidFill>
                  <a:schemeClr val="tx1"/>
                </a:solidFill>
                <a:effectLst/>
                <a:latin typeface="+mn-lt"/>
                <a:ea typeface="+mn-ea"/>
                <a:cs typeface="+mn-cs"/>
              </a:rPr>
              <a:t>. </a:t>
            </a:r>
          </a:p>
          <a:p>
            <a:r>
              <a:rPr lang="en-US" dirty="0" smtClean="0"/>
              <a:t>CIN- Cervical Intraepithelial</a:t>
            </a:r>
            <a:r>
              <a:rPr lang="en-US" baseline="0" dirty="0" smtClean="0"/>
              <a:t> Neoplasia- classified according to how much epithelial tissue is affected. </a:t>
            </a:r>
          </a:p>
          <a:p>
            <a:r>
              <a:rPr lang="en-US" baseline="0" dirty="0" smtClean="0"/>
              <a:t>AIS- Adenocarcinoma in situ-of the uterine cervix is caused by infection with HPV. (it is a precursor of invasive adenocarcinoma of cervix)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temporary BCCT application should ALWAYS precede</a:t>
            </a:r>
            <a:r>
              <a:rPr lang="en-US" baseline="0" dirty="0" smtClean="0"/>
              <a:t> a FULL BCCT application to ensure the client receives coverage quickly.   Presumptive (PE)(Temporary) BCCT (ME83) covers the client from the date of qualifying test to the last day of the following month. This coverage will end at that time unless FULL BCCT (ME84) application is submitted.   FULL BCCT applications are usually only needed with a confirmed tissue biopsy diagnosis of breast/cervical cancer or CIN2/3 (precancerous) conditions that requires treatment beyond the PE BCCT time frame.   REMEMBER: A breast ultrasound is required for a woman to be considered for eligibility for BCCT, paid for through SMHW.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28</a:t>
            </a:fld>
            <a:endParaRPr lang="en-US" dirty="0"/>
          </a:p>
        </p:txBody>
      </p:sp>
    </p:spTree>
    <p:extLst>
      <p:ext uri="{BB962C8B-B14F-4D97-AF65-F5344CB8AC3E}">
        <p14:creationId xmlns:p14="http://schemas.microsoft.com/office/powerpoint/2010/main" val="3904965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 BCCT example form for Scenario.</a:t>
            </a:r>
            <a:r>
              <a:rPr lang="en-US" baseline="0" dirty="0" smtClean="0"/>
              <a:t> </a:t>
            </a:r>
          </a:p>
          <a:p>
            <a:r>
              <a:rPr lang="en-US" baseline="0" dirty="0" smtClean="0"/>
              <a:t>Remember to complete a PE BCCT application with Start Date of Coverage being the date of the BIRAD 4 Ultrasound.  The CLIENT DCN must also be on the form and can be obtained thru eMOMED or by registering the SMHW client in MOHSAIC. </a:t>
            </a:r>
          </a:p>
          <a:p>
            <a:r>
              <a:rPr lang="en-US" baseline="0" dirty="0" smtClean="0"/>
              <a:t>The Specialist consult will be covered by BCCT if it occurred after the Ultrasound. </a:t>
            </a:r>
          </a:p>
          <a:p>
            <a:r>
              <a:rPr lang="en-US" baseline="0" dirty="0" smtClean="0"/>
              <a:t>Completion of the PE BCCT or BCCT application should be done by the SMHW provider or SMHW Direct Biller that completes the qualifying test.</a:t>
            </a:r>
          </a:p>
          <a:p>
            <a:r>
              <a:rPr lang="en-US" baseline="0" dirty="0" smtClean="0"/>
              <a:t>St. Joseph Customer Service Center is incorrect. Send to Greene Co. FSD by email or fax.  (Read off the correct address info. In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D593859-1E38-466D-8EDC-2C2C7D4F50A7}" type="slidenum">
              <a:rPr lang="en-US" smtClean="0"/>
              <a:t>29</a:t>
            </a:fld>
            <a:endParaRPr lang="en-US" dirty="0"/>
          </a:p>
        </p:txBody>
      </p:sp>
    </p:spTree>
    <p:extLst>
      <p:ext uri="{BB962C8B-B14F-4D97-AF65-F5344CB8AC3E}">
        <p14:creationId xmlns:p14="http://schemas.microsoft.com/office/powerpoint/2010/main" val="3411260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Important reminders: MUST put</a:t>
            </a:r>
            <a:r>
              <a:rPr lang="en-US" baseline="0" dirty="0" smtClean="0"/>
              <a:t> DCN on form in upper right corner (even though it says “For Office Use Only”. Also make sure SMHW Provider, Telephone number and Diagnosis Date is completed in Upper Left Corner.)  At this time, the link on SMHW website takes you to the full Medicaid application, you can request a BCCT form from SMHW or you may have downloaded your own copy.  Medicaid is aware and we are working with them to clarification.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30</a:t>
            </a:fld>
            <a:endParaRPr lang="en-US" dirty="0"/>
          </a:p>
        </p:txBody>
      </p:sp>
    </p:spTree>
    <p:extLst>
      <p:ext uri="{BB962C8B-B14F-4D97-AF65-F5344CB8AC3E}">
        <p14:creationId xmlns:p14="http://schemas.microsoft.com/office/powerpoint/2010/main" val="3479175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providing cervical care coordination, review the claim</a:t>
            </a:r>
            <a:r>
              <a:rPr lang="en-US" baseline="0" dirty="0" smtClean="0"/>
              <a:t> carefully when entering into MOHSAIC.  This site is helpful in accurately determining appropriate clinical management.  If there are questions, please contact your local RPC or Central Office.   If ASCCP guidelines for clinical cervical management are not followed, the </a:t>
            </a:r>
            <a:r>
              <a:rPr lang="en-US" u="sng" baseline="0" dirty="0" smtClean="0"/>
              <a:t>claim will be denied</a:t>
            </a:r>
            <a:r>
              <a:rPr lang="en-US" baseline="0" dirty="0" smtClean="0"/>
              <a:t> and the client can not be billed.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31</a:t>
            </a:fld>
            <a:endParaRPr lang="en-US" dirty="0"/>
          </a:p>
        </p:txBody>
      </p:sp>
    </p:spTree>
    <p:extLst>
      <p:ext uri="{BB962C8B-B14F-4D97-AF65-F5344CB8AC3E}">
        <p14:creationId xmlns:p14="http://schemas.microsoft.com/office/powerpoint/2010/main" val="366709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See link to ASCCP Guidelines on page 6.7.</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32</a:t>
            </a:fld>
            <a:endParaRPr lang="en-US" dirty="0"/>
          </a:p>
        </p:txBody>
      </p:sp>
    </p:spTree>
    <p:extLst>
      <p:ext uri="{BB962C8B-B14F-4D97-AF65-F5344CB8AC3E}">
        <p14:creationId xmlns:p14="http://schemas.microsoft.com/office/powerpoint/2010/main" val="402989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a:t>
            </a:fld>
            <a:endParaRPr lang="en-US" dirty="0"/>
          </a:p>
        </p:txBody>
      </p:sp>
    </p:spTree>
    <p:extLst>
      <p:ext uri="{BB962C8B-B14F-4D97-AF65-F5344CB8AC3E}">
        <p14:creationId xmlns:p14="http://schemas.microsoft.com/office/powerpoint/2010/main" val="3225351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abnormal pelvic finding may</a:t>
            </a:r>
            <a:r>
              <a:rPr lang="en-US" baseline="0" dirty="0" smtClean="0"/>
              <a:t> be placed in the </a:t>
            </a:r>
            <a:r>
              <a:rPr lang="en-US" dirty="0" smtClean="0"/>
              <a:t>OTHER free text box.    The OTHER box should only be use to describe a CERVICAL finding.   Findings such an uteran prolapse, vulvar cyst,  etc.  should not be entered here but can be mentioned in Comments.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35</a:t>
            </a:fld>
            <a:endParaRPr lang="en-US" dirty="0"/>
          </a:p>
        </p:txBody>
      </p:sp>
    </p:spTree>
    <p:extLst>
      <p:ext uri="{BB962C8B-B14F-4D97-AF65-F5344CB8AC3E}">
        <p14:creationId xmlns:p14="http://schemas.microsoft.com/office/powerpoint/2010/main" val="429049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Section</a:t>
            </a:r>
            <a:r>
              <a:rPr lang="en-US" baseline="0" dirty="0" smtClean="0"/>
              <a:t> 3.  SMHW has several counties without providers at this time, if the client lives in an area without coverage, call the RPC to discuss options.   SMHW has other avenues to assist a client in gaining transportation to appointments.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36</a:t>
            </a:fld>
            <a:endParaRPr lang="en-US" dirty="0"/>
          </a:p>
        </p:txBody>
      </p:sp>
    </p:spTree>
    <p:extLst>
      <p:ext uri="{BB962C8B-B14F-4D97-AF65-F5344CB8AC3E}">
        <p14:creationId xmlns:p14="http://schemas.microsoft.com/office/powerpoint/2010/main" val="4078076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to Question #1: NO- no PA is needed for Diagnostic follow up on SMHW clients.  PA is only required for SMHW client age 40-49 needing a SCREENING mammogram or a High Risk Screening MRI PA.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93859-1E38-466D-8EDC-2C2C7D4F50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637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the screening form would look like for Nancy Jones- CBE only clinical exam.  (IF CBE is on the form,</a:t>
            </a:r>
            <a:r>
              <a:rPr lang="en-US" baseline="0" dirty="0" smtClean="0"/>
              <a:t> it cant be a mamm only, but a CBE only can contact a CBE and Mamm but NO PELVIC.  </a:t>
            </a:r>
            <a:r>
              <a:rPr lang="en-US" sz="1200" kern="1200" dirty="0" smtClean="0">
                <a:solidFill>
                  <a:schemeClr val="tx1"/>
                </a:solidFill>
                <a:effectLst/>
                <a:latin typeface="+mn-lt"/>
                <a:ea typeface="+mn-ea"/>
                <a:cs typeface="+mn-cs"/>
              </a:rPr>
              <a:t>In SECTION C</a:t>
            </a:r>
            <a:r>
              <a:rPr lang="en-US" sz="1200" kern="1200" baseline="0" dirty="0" smtClean="0">
                <a:solidFill>
                  <a:schemeClr val="tx1"/>
                </a:solidFill>
                <a:effectLst/>
                <a:latin typeface="+mn-lt"/>
                <a:ea typeface="+mn-ea"/>
                <a:cs typeface="+mn-cs"/>
              </a:rPr>
              <a:t> Mammogram Results: </a:t>
            </a:r>
            <a:r>
              <a:rPr lang="en-US" sz="1200" kern="1200" dirty="0" smtClean="0">
                <a:solidFill>
                  <a:schemeClr val="tx1"/>
                </a:solidFill>
                <a:effectLst/>
                <a:latin typeface="+mn-lt"/>
                <a:ea typeface="+mn-ea"/>
                <a:cs typeface="+mn-cs"/>
              </a:rPr>
              <a:t>With an abnormal CBE</a:t>
            </a:r>
            <a:r>
              <a:rPr lang="en-US" sz="1200" kern="1200" baseline="0" dirty="0" smtClean="0">
                <a:solidFill>
                  <a:schemeClr val="tx1"/>
                </a:solidFill>
                <a:effectLst/>
                <a:latin typeface="+mn-lt"/>
                <a:ea typeface="+mn-ea"/>
                <a:cs typeface="+mn-cs"/>
              </a:rPr>
              <a:t> exam, </a:t>
            </a:r>
            <a:r>
              <a:rPr lang="en-US" sz="1200" kern="1200" dirty="0" smtClean="0">
                <a:solidFill>
                  <a:schemeClr val="tx1"/>
                </a:solidFill>
                <a:effectLst/>
                <a:latin typeface="+mn-lt"/>
                <a:ea typeface="+mn-ea"/>
                <a:cs typeface="+mn-cs"/>
              </a:rPr>
              <a:t>the Provider will select (4) if reporting Diagnostic test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results from a Subcontracted facility on</a:t>
            </a:r>
            <a:r>
              <a:rPr lang="en-US" sz="1200" kern="1200" baseline="0" dirty="0" smtClean="0">
                <a:solidFill>
                  <a:schemeClr val="tx1"/>
                </a:solidFill>
                <a:effectLst/>
                <a:latin typeface="+mn-lt"/>
                <a:ea typeface="+mn-ea"/>
                <a:cs typeface="+mn-cs"/>
              </a:rPr>
              <a:t> the Purple form </a:t>
            </a:r>
            <a:r>
              <a:rPr lang="en-US" sz="1200" b="1" u="none" kern="1200" dirty="0" smtClean="0">
                <a:solidFill>
                  <a:schemeClr val="tx1"/>
                </a:solidFill>
                <a:effectLst/>
                <a:latin typeface="+mn-lt"/>
                <a:ea typeface="+mn-ea"/>
                <a:cs typeface="+mn-cs"/>
              </a:rPr>
              <a:t>OR</a:t>
            </a:r>
            <a:r>
              <a:rPr lang="en-US" sz="1200" kern="1200" dirty="0" smtClean="0">
                <a:solidFill>
                  <a:schemeClr val="tx1"/>
                </a:solidFill>
                <a:effectLst/>
                <a:latin typeface="+mn-lt"/>
                <a:ea typeface="+mn-ea"/>
                <a:cs typeface="+mn-cs"/>
              </a:rPr>
              <a:t> (6) “Referred to Direct Biller for Mammogram” if referring the client to a SMHW Direct Biller for Diagnostic mamm/US that will be submitted by the Direct Biller (i.e.: Ellis, Barnes, Bothwell, Truman, etc.).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38</a:t>
            </a:fld>
            <a:endParaRPr lang="en-US" dirty="0"/>
          </a:p>
        </p:txBody>
      </p:sp>
    </p:spTree>
    <p:extLst>
      <p:ext uri="{BB962C8B-B14F-4D97-AF65-F5344CB8AC3E}">
        <p14:creationId xmlns:p14="http://schemas.microsoft.com/office/powerpoint/2010/main" val="2929411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Diagnostic mammogram results: Left breast-Benign Finding/BIRAD 2. Right breast-Suspicious Abnormality/BIRAD 4. </a:t>
            </a:r>
          </a:p>
          <a:p>
            <a:pPr marL="0" indent="0">
              <a:buNone/>
            </a:pPr>
            <a:r>
              <a:rPr lang="en-US" sz="1200" dirty="0" smtClean="0"/>
              <a:t>Ultrasound results: Left - category 2, Right - category 4—The ultrasound is the key, for BCCT.</a:t>
            </a:r>
            <a:r>
              <a:rPr lang="en-US" sz="1200" baseline="0" dirty="0" smtClean="0"/>
              <a:t>  The mammogram results do not qualify the patient for BCCT, the ultrasound results do (just talking Presumptive BCCT).  Always submit a Presumptive BCCT form first. </a:t>
            </a:r>
            <a:endParaRPr lang="en-US" sz="1200" dirty="0" smtClean="0"/>
          </a:p>
          <a:p>
            <a:r>
              <a:rPr lang="en-US" dirty="0" smtClean="0"/>
              <a:t>Question #2- Answer</a:t>
            </a:r>
            <a:r>
              <a:rPr lang="en-US" baseline="0" dirty="0" smtClean="0"/>
              <a:t> –YES  Complete a PE BCCT application with Start Date of Coverage being the date of the BIRAD 4 Ultrasound.  The CLIENT DCN must also be on the form and can be obtained thru eMOMED or by registering the SMHW client in MOHSAIC. </a:t>
            </a:r>
          </a:p>
          <a:p>
            <a:r>
              <a:rPr lang="en-US" baseline="0" dirty="0" smtClean="0"/>
              <a:t>The Specialist consult will be covered by BCCT if it </a:t>
            </a:r>
            <a:r>
              <a:rPr lang="en-US" b="1" u="sng" baseline="0" dirty="0" smtClean="0"/>
              <a:t>occurred after the Ultrasound</a:t>
            </a:r>
            <a:r>
              <a:rPr lang="en-US" baseline="0" dirty="0" smtClean="0"/>
              <a:t>. </a:t>
            </a:r>
          </a:p>
          <a:p>
            <a:r>
              <a:rPr lang="en-US" baseline="0" dirty="0" smtClean="0"/>
              <a:t>Completion of the PE BCCT or BCCT application should be done by the SMHW provider or SMHW Direct Biller that completes the qualifying test.</a:t>
            </a:r>
          </a:p>
          <a:p>
            <a:pPr marL="0" indent="0">
              <a:buNone/>
            </a:pPr>
            <a:endParaRPr lang="en-US" sz="1200" dirty="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39</a:t>
            </a:fld>
            <a:endParaRPr lang="en-US" dirty="0"/>
          </a:p>
        </p:txBody>
      </p:sp>
    </p:spTree>
    <p:extLst>
      <p:ext uri="{BB962C8B-B14F-4D97-AF65-F5344CB8AC3E}">
        <p14:creationId xmlns:p14="http://schemas.microsoft.com/office/powerpoint/2010/main" val="1946366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Diagnostic</a:t>
            </a:r>
            <a:r>
              <a:rPr lang="en-US" baseline="0" dirty="0" smtClean="0"/>
              <a:t> mammogram and ultrasound reporting. </a:t>
            </a:r>
            <a:r>
              <a:rPr lang="en-US" dirty="0" smtClean="0"/>
              <a:t>Ultrasound results: Left - category 2, Right - category 4</a:t>
            </a:r>
          </a:p>
          <a:p>
            <a:r>
              <a:rPr lang="en-US" baseline="0" dirty="0" smtClean="0"/>
              <a:t>    Make sure to check tomosynthesis if this was performed with the Diagnostic mammogram.</a:t>
            </a:r>
          </a:p>
          <a:p>
            <a:r>
              <a:rPr lang="en-US" baseline="0" dirty="0" smtClean="0"/>
              <a:t>Since the BIRAD 4 Ultrasound qualifies for PE BCCT coverage, all dx testing (consult/biopsy) reported on a Purple Dx form will be “reporting only” and should be covered by PE BCCT (83) or BCCT (84)- depending on the final diagnosis.</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40</a:t>
            </a:fld>
            <a:endParaRPr lang="en-US" dirty="0"/>
          </a:p>
        </p:txBody>
      </p:sp>
    </p:spTree>
    <p:extLst>
      <p:ext uri="{BB962C8B-B14F-4D97-AF65-F5344CB8AC3E}">
        <p14:creationId xmlns:p14="http://schemas.microsoft.com/office/powerpoint/2010/main" val="976550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 #3- The referring clinic must assure through case management that the client completes diagnostic imaging and further consultation and/or biopsy. The referring clinic should be provided all documentation/medical reports from Subcontract or SMHW Direct Biller providers. It is important to receive results and have the information documented.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41</a:t>
            </a:fld>
            <a:endParaRPr lang="en-US" dirty="0"/>
          </a:p>
        </p:txBody>
      </p:sp>
    </p:spTree>
    <p:extLst>
      <p:ext uri="{BB962C8B-B14F-4D97-AF65-F5344CB8AC3E}">
        <p14:creationId xmlns:p14="http://schemas.microsoft.com/office/powerpoint/2010/main" val="2398453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the BIRAD 4 Ultrasound qualifies for PE BCCT coverage, all testing after that (consult/biopsy) reported on a Purple Dx form will be “reporting only” and should be covered by PE BCCT (83) or BCCT (84)- depending on the final diagnosis.  Reporting Only, is used for reporting only purposes, it will not assign a payment amount for reimbursement.  This slide shows reporting of the Specialist Consult visit at Barnes along with the Ultrasound Guided Percutaneous (Needle-Core) Biopsy &amp; Biopsy result.  Once a tissue biopsy is completed with final diagnosis, Work Up Complete should be marked.  Gather all the information before submitting to SMWH.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42</a:t>
            </a:fld>
            <a:endParaRPr lang="en-US" dirty="0"/>
          </a:p>
        </p:txBody>
      </p:sp>
    </p:spTree>
    <p:extLst>
      <p:ext uri="{BB962C8B-B14F-4D97-AF65-F5344CB8AC3E}">
        <p14:creationId xmlns:p14="http://schemas.microsoft.com/office/powerpoint/2010/main" val="1181997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shows the bottom of the form with the Final Diagnosis, Dx Date, Treatment information and Comments.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claim forms were submitted after all the information was gathered. Treatment should be started within 60 days of cancer diagnosis.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43</a:t>
            </a:fld>
            <a:endParaRPr lang="en-US" dirty="0"/>
          </a:p>
        </p:txBody>
      </p:sp>
    </p:spTree>
    <p:extLst>
      <p:ext uri="{BB962C8B-B14F-4D97-AF65-F5344CB8AC3E}">
        <p14:creationId xmlns:p14="http://schemas.microsoft.com/office/powerpoint/2010/main" val="4215530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Shows the</a:t>
            </a:r>
            <a:r>
              <a:rPr lang="en-US" baseline="0" dirty="0" smtClean="0">
                <a:solidFill>
                  <a:srgbClr val="FF0000"/>
                </a:solidFill>
              </a:rPr>
              <a:t> importance of marking a form correctly as “WORK UP COMPLETE” after diagnostic imaging and/or biopsy diagnosis is completed vs. “WORK UP PENDING” to prevent MDE errors.  Slide on the left has a line drawn through to indicate this is an incorrect choice.  Work up pending will create an MDE error, if there is not a work up complete form submitted as well.  A work up pending form will create an MDE error.  </a:t>
            </a:r>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44</a:t>
            </a:fld>
            <a:endParaRPr lang="en-US" dirty="0"/>
          </a:p>
        </p:txBody>
      </p:sp>
    </p:spTree>
    <p:extLst>
      <p:ext uri="{BB962C8B-B14F-4D97-AF65-F5344CB8AC3E}">
        <p14:creationId xmlns:p14="http://schemas.microsoft.com/office/powerpoint/2010/main" val="294487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h</a:t>
            </a:r>
            <a:r>
              <a:rPr lang="en-US" dirty="0" smtClean="0"/>
              <a:t>old</a:t>
            </a:r>
            <a:r>
              <a:rPr lang="en-US" baseline="0" dirty="0" smtClean="0"/>
              <a:t> the claim until you have received the EOB.   If you are approaching the 60 day mark on entering the claim and still waiting on the EOB, call the RPC or Central Office to discuss. Include the TC and 26 code amounts with CPT codes when submitting.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6</a:t>
            </a:fld>
            <a:endParaRPr lang="en-US" dirty="0"/>
          </a:p>
        </p:txBody>
      </p:sp>
    </p:spTree>
    <p:extLst>
      <p:ext uri="{BB962C8B-B14F-4D97-AF65-F5344CB8AC3E}">
        <p14:creationId xmlns:p14="http://schemas.microsoft.com/office/powerpoint/2010/main" val="500286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Answer: contact RPC to inform them .  T</a:t>
            </a:r>
            <a:r>
              <a:rPr lang="en-US" baseline="0" dirty="0" smtClean="0"/>
              <a:t>he initial screening clinic should enter LTFU into MOHSAIC.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discussing a LTFU for</a:t>
            </a:r>
            <a:r>
              <a:rPr lang="en-US" baseline="0" dirty="0" smtClean="0"/>
              <a:t> completion of Dx work up/Final Diagnostic Diagnosis. Remember Ms. Jones received a screening mammogram only, she never showed for the diagnostic/biopsy.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45</a:t>
            </a:fld>
            <a:endParaRPr lang="en-US" dirty="0"/>
          </a:p>
        </p:txBody>
      </p:sp>
    </p:spTree>
    <p:extLst>
      <p:ext uri="{BB962C8B-B14F-4D97-AF65-F5344CB8AC3E}">
        <p14:creationId xmlns:p14="http://schemas.microsoft.com/office/powerpoint/2010/main" val="217724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he initial screening clinic should enter LTFU into MOHSAIC.  The next step in the process would have been a diagnostic procedure, a diagnostic form will need to be submitted as LTFU.  This is an example of a breast LTFU, but cervical diagnostic LTFU could be the appropriate process as well. </a:t>
            </a:r>
            <a:r>
              <a:rPr lang="en-US" dirty="0" smtClean="0"/>
              <a:t>The RPC will also send a certified letter and keep on file. </a:t>
            </a:r>
            <a:r>
              <a:rPr lang="en-US" sz="1200" dirty="0" smtClean="0"/>
              <a:t>Make a minimum of two </a:t>
            </a:r>
            <a:r>
              <a:rPr lang="en-US" sz="1200" u="sng" dirty="0" smtClean="0"/>
              <a:t>documented</a:t>
            </a:r>
            <a:r>
              <a:rPr lang="en-US" sz="1200" dirty="0" smtClean="0"/>
              <a:t> attempts to contact the client. One of these attempts must either be in writing and sent as a certified letter or sent via client portal/email with a read receipt confirmation.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46</a:t>
            </a:fld>
            <a:endParaRPr lang="en-US" dirty="0"/>
          </a:p>
        </p:txBody>
      </p:sp>
    </p:spTree>
    <p:extLst>
      <p:ext uri="{BB962C8B-B14F-4D97-AF65-F5344CB8AC3E}">
        <p14:creationId xmlns:p14="http://schemas.microsoft.com/office/powerpoint/2010/main" val="1725870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Choosing</a:t>
            </a:r>
            <a:r>
              <a:rPr lang="en-US" baseline="0" dirty="0" smtClean="0"/>
              <a:t> LTFU will complete the cycle of treatment for the client.  A LTFU claim must be entered to complete the cycle of care in MOHASIC for breast and cervical cancer cases that don’t complete diagnostic services. You can document all attempted contact info in the comments section (D) as well. </a:t>
            </a:r>
            <a:endParaRPr lang="en-US" dirty="0" smtClean="0"/>
          </a:p>
          <a:p>
            <a:pPr marL="0" indent="0">
              <a:buNone/>
            </a:pPr>
            <a:r>
              <a:rPr lang="en-US" dirty="0" smtClean="0"/>
              <a:t>Complete the LTFU</a:t>
            </a:r>
            <a:r>
              <a:rPr lang="en-US" baseline="0" dirty="0" smtClean="0"/>
              <a:t> on the purple/yellow diagnostic form; it would have been the next step after the blue screening form if the client would have followed through with care.  Slide on the left has a line drawn through to indicate this is an incorrect choice. </a:t>
            </a:r>
            <a:r>
              <a:rPr lang="en-US" sz="1200" dirty="0" smtClean="0"/>
              <a:t>Show Me Healthy Women (SMHW) will often ask for additional information to complete a missing piece in a claim form. </a:t>
            </a:r>
          </a:p>
          <a:p>
            <a:pPr marL="0" indent="0">
              <a:buNone/>
            </a:pPr>
            <a:r>
              <a:rPr lang="en-US" sz="1200" dirty="0" smtClean="0"/>
              <a:t>Please respond to SMHW when information is requested. If the client is lost to follow up (LTFU) and doesn’t complete diagnostic treatment and is unreachable to complete diagnostic treatment, the provider should enter the lost to follow up on a purple breast diagnostic or yellow cervical diagnostic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Always notify the RPC/Central Office if a patient is lost to follow up.  The RPC will send a letter to the patient in an effort to get the patient to follow through with services.</a:t>
            </a:r>
            <a:r>
              <a:rPr lang="en-US" sz="1200" dirty="0" smtClean="0">
                <a:solidFill>
                  <a:schemeClr val="accent1">
                    <a:lumMod val="75000"/>
                  </a:schemeClr>
                </a:solidFill>
                <a:latin typeface="Arial Black" panose="020B0A04020102020204" pitchFamily="34" charset="0"/>
              </a:rPr>
              <a:t> Lost to follow up is located in SMWH Manual 5.19 and 6.8 – 6.9</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47</a:t>
            </a:fld>
            <a:endParaRPr lang="en-US" dirty="0"/>
          </a:p>
        </p:txBody>
      </p:sp>
    </p:spTree>
    <p:extLst>
      <p:ext uri="{BB962C8B-B14F-4D97-AF65-F5344CB8AC3E}">
        <p14:creationId xmlns:p14="http://schemas.microsoft.com/office/powerpoint/2010/main" val="2879053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is</a:t>
            </a:r>
            <a:r>
              <a:rPr lang="en-US" baseline="0" dirty="0" smtClean="0"/>
              <a:t> one example of entering detailed i</a:t>
            </a:r>
            <a:r>
              <a:rPr lang="en-US" dirty="0" smtClean="0"/>
              <a:t>nformative</a:t>
            </a:r>
            <a:r>
              <a:rPr lang="en-US" baseline="0" dirty="0" smtClean="0"/>
              <a:t> comments.  Detailed comments are needed for services to be paid with GR or Donated Funds; Case Management interactions of a Client with No-show or rescheduled appointments; LTFU cases; or cases that explain unusual situations such as needing multiple biopsies or clinical management delays.  When entering claims please use detailed informative comments for SMHW to review. This will decrease the rate of MDE errors.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48</a:t>
            </a:fld>
            <a:endParaRPr lang="en-US" dirty="0"/>
          </a:p>
        </p:txBody>
      </p:sp>
    </p:spTree>
    <p:extLst>
      <p:ext uri="{BB962C8B-B14F-4D97-AF65-F5344CB8AC3E}">
        <p14:creationId xmlns:p14="http://schemas.microsoft.com/office/powerpoint/2010/main" val="536663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Annual </a:t>
            </a:r>
          </a:p>
          <a:p>
            <a:r>
              <a:rPr lang="en-US" baseline="0" dirty="0" smtClean="0"/>
              <a:t>To qualify for an initial visit it must be 5 years since the last time enrolled in SMHW.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49</a:t>
            </a:fld>
            <a:endParaRPr lang="en-US" dirty="0"/>
          </a:p>
        </p:txBody>
      </p:sp>
    </p:spTree>
    <p:extLst>
      <p:ext uri="{BB962C8B-B14F-4D97-AF65-F5344CB8AC3E}">
        <p14:creationId xmlns:p14="http://schemas.microsoft.com/office/powerpoint/2010/main" val="91914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date of any previous</a:t>
            </a:r>
            <a:r>
              <a:rPr lang="en-US" baseline="0" dirty="0" smtClean="0"/>
              <a:t> services, this example states Sami Smith is new to St. Louis Care Clinic and the SMHW program.  This makes it an initial visit and she can have all services completed as an initial visit.</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50</a:t>
            </a:fld>
            <a:endParaRPr lang="en-US" dirty="0"/>
          </a:p>
        </p:txBody>
      </p:sp>
    </p:spTree>
    <p:extLst>
      <p:ext uri="{BB962C8B-B14F-4D97-AF65-F5344CB8AC3E}">
        <p14:creationId xmlns:p14="http://schemas.microsoft.com/office/powerpoint/2010/main" val="629818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ASCCP guidelines,</a:t>
            </a:r>
            <a:r>
              <a:rPr lang="en-US" baseline="0" dirty="0" smtClean="0"/>
              <a:t> client should receive a colposcopy.  Remember the ASCCP website for assistance. </a:t>
            </a:r>
            <a:endParaRPr lang="en-US" dirty="0" smtClean="0"/>
          </a:p>
          <a:p>
            <a:r>
              <a:rPr lang="en-US" dirty="0" smtClean="0"/>
              <a:t>Follow</a:t>
            </a:r>
            <a:r>
              <a:rPr lang="en-US" baseline="0" dirty="0" smtClean="0"/>
              <a:t> up should continue based off test results of colposcopy, ASCCP guidelines and clinician direction.   Remember prior history is now a factor in determining clinician management, review the ASCCP guidelines.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51</a:t>
            </a:fld>
            <a:endParaRPr lang="en-US" dirty="0"/>
          </a:p>
        </p:txBody>
      </p:sp>
    </p:spTree>
    <p:extLst>
      <p:ext uri="{BB962C8B-B14F-4D97-AF65-F5344CB8AC3E}">
        <p14:creationId xmlns:p14="http://schemas.microsoft.com/office/powerpoint/2010/main" val="36738456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C4</a:t>
            </a:r>
            <a:r>
              <a:rPr lang="en-US" baseline="0" dirty="0" smtClean="0"/>
              <a:t> on blue screening form on paper</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52</a:t>
            </a:fld>
            <a:endParaRPr lang="en-US" dirty="0"/>
          </a:p>
        </p:txBody>
      </p:sp>
    </p:spTree>
    <p:extLst>
      <p:ext uri="{BB962C8B-B14F-4D97-AF65-F5344CB8AC3E}">
        <p14:creationId xmlns:p14="http://schemas.microsoft.com/office/powerpoint/2010/main" val="14495413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incorrect, in entering information.  The patient should and did indeed have diagnostic work up planned.  MOHSAIC will recognize the need for further cervical intervention on a patient with an abnormal result. This will create an MDE error.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53</a:t>
            </a:fld>
            <a:endParaRPr lang="en-US" dirty="0"/>
          </a:p>
        </p:txBody>
      </p:sp>
    </p:spTree>
    <p:extLst>
      <p:ext uri="{BB962C8B-B14F-4D97-AF65-F5344CB8AC3E}">
        <p14:creationId xmlns:p14="http://schemas.microsoft.com/office/powerpoint/2010/main" val="2898737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Section</a:t>
            </a:r>
            <a:r>
              <a:rPr lang="en-US" baseline="0" dirty="0" smtClean="0"/>
              <a:t> F on the blue screening form in MOHASIC PAP section.  This patient has an abnormal cervical result.  The provider correctly chose Yes to the Diagnostic Work up Planned and entered the estimated date along with the clinic patient is referred to and expected to receive further treatment.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54</a:t>
            </a:fld>
            <a:endParaRPr lang="en-US" dirty="0"/>
          </a:p>
        </p:txBody>
      </p:sp>
    </p:spTree>
    <p:extLst>
      <p:ext uri="{BB962C8B-B14F-4D97-AF65-F5344CB8AC3E}">
        <p14:creationId xmlns:p14="http://schemas.microsoft.com/office/powerpoint/2010/main" val="174032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CPT Codes</a:t>
            </a:r>
            <a:r>
              <a:rPr lang="en-US" baseline="0" dirty="0" smtClean="0"/>
              <a:t>; 9.7 – 9.13 Remember, the 26 and TC codes.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7</a:t>
            </a:fld>
            <a:endParaRPr lang="en-US" dirty="0"/>
          </a:p>
        </p:txBody>
      </p:sp>
    </p:spTree>
    <p:extLst>
      <p:ext uri="{BB962C8B-B14F-4D97-AF65-F5344CB8AC3E}">
        <p14:creationId xmlns:p14="http://schemas.microsoft.com/office/powerpoint/2010/main" val="1724088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sections will not gray out to help you choose the correct step.  In this example, because it was a low grade, nothing further is required.  The high grades will need further work up.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55</a:t>
            </a:fld>
            <a:endParaRPr lang="en-US" dirty="0"/>
          </a:p>
        </p:txBody>
      </p:sp>
    </p:spTree>
    <p:extLst>
      <p:ext uri="{BB962C8B-B14F-4D97-AF65-F5344CB8AC3E}">
        <p14:creationId xmlns:p14="http://schemas.microsoft.com/office/powerpoint/2010/main" val="4064167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this example the patient had a LSIL/HPV+ pap then Colpo with CIN1 Diagnosis.  This Diagnosis does not need treatment so the treatment sections should be left blank.  This</a:t>
            </a:r>
            <a:r>
              <a:rPr lang="en-US" baseline="0" dirty="0" smtClean="0"/>
              <a:t> is incorrect.  Leaving the D. Cervical Treatment blank is correct.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56</a:t>
            </a:fld>
            <a:endParaRPr lang="en-US" dirty="0"/>
          </a:p>
        </p:txBody>
      </p:sp>
    </p:spTree>
    <p:extLst>
      <p:ext uri="{BB962C8B-B14F-4D97-AF65-F5344CB8AC3E}">
        <p14:creationId xmlns:p14="http://schemas.microsoft.com/office/powerpoint/2010/main" val="4004502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blue screening form pap section from MOHSAIC. </a:t>
            </a:r>
            <a:r>
              <a:rPr lang="en-US" dirty="0" smtClean="0"/>
              <a:t>SMHW would like to ask for</a:t>
            </a:r>
            <a:r>
              <a:rPr lang="en-US" baseline="0" dirty="0" smtClean="0"/>
              <a:t> dates of the previous pap tests. Please ask the patient about their cervical history and include the date.  These dates are important in the timeframe of performing cervical services in following proper ASCCP guidelines.  Patient’s should give a date and it should be documented. You may also consider getting a form of medical release to receive the previous pap test.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57</a:t>
            </a:fld>
            <a:endParaRPr lang="en-US" dirty="0"/>
          </a:p>
        </p:txBody>
      </p:sp>
    </p:spTree>
    <p:extLst>
      <p:ext uri="{BB962C8B-B14F-4D97-AF65-F5344CB8AC3E}">
        <p14:creationId xmlns:p14="http://schemas.microsoft.com/office/powerpoint/2010/main" val="18948783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93859-1E38-466D-8EDC-2C2C7D4F50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17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*End of grant year form submissions in</a:t>
            </a:r>
            <a:r>
              <a:rPr lang="en-US" baseline="0" dirty="0" smtClean="0"/>
              <a:t> MOHSAIC</a:t>
            </a:r>
            <a:r>
              <a:rPr lang="en-US" dirty="0" smtClean="0"/>
              <a:t> will have</a:t>
            </a:r>
            <a:r>
              <a:rPr lang="en-US" baseline="0" dirty="0" smtClean="0"/>
              <a:t> to be submitted in less than 60 days from date of service prior for reimbursement.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waiting on a response from another provider and coming close to exceeding the 60 day deadline, please contact RPC or central office for guidance.</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8</a:t>
            </a:fld>
            <a:endParaRPr lang="en-US" dirty="0"/>
          </a:p>
        </p:txBody>
      </p:sp>
    </p:spTree>
    <p:extLst>
      <p:ext uri="{BB962C8B-B14F-4D97-AF65-F5344CB8AC3E}">
        <p14:creationId xmlns:p14="http://schemas.microsoft.com/office/powerpoint/2010/main" val="334109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Green-first</a:t>
            </a:r>
            <a:r>
              <a:rPr lang="en-US" baseline="0" dirty="0" smtClean="0"/>
              <a:t> form that needs to be entered into MOHSAIC with each annual screening. SSN is recommended but not required. SSN is required for full BCCT Medicaid coverage. Date of last mammogram and date of last pap must be completed.  Ask about the last date of mammogram/pap.</a:t>
            </a:r>
          </a:p>
          <a:p>
            <a:r>
              <a:rPr lang="en-US" baseline="0" dirty="0" smtClean="0"/>
              <a:t>Blue- enter screening visit information from clinical well woman visit notes.  Assess breast concerns/perform exam/assess high risk and document results. If abnormal dx work up should be planned.  </a:t>
            </a:r>
          </a:p>
          <a:p>
            <a:r>
              <a:rPr lang="en-US" baseline="0" dirty="0" smtClean="0"/>
              <a:t>Purple –diagnostic mammogram performed after an abnormal CBE is entered. If bilateral is required, report right and left breast, if unilateral only perform and report on affected breast.</a:t>
            </a:r>
          </a:p>
          <a:p>
            <a:r>
              <a:rPr lang="en-US" baseline="0" dirty="0" smtClean="0"/>
              <a:t>Yellow- diagnostic clinical cervical management  after abnormal cervical results.  Follow ASCCP guidelines. www.asccp.org  Gray- Patient </a:t>
            </a:r>
            <a:r>
              <a:rPr lang="en-US" sz="1200" kern="1200" dirty="0" smtClean="0">
                <a:solidFill>
                  <a:schemeClr val="tx1"/>
                </a:solidFill>
                <a:effectLst/>
                <a:latin typeface="+mn-lt"/>
                <a:ea typeface="+mn-ea"/>
                <a:cs typeface="+mn-cs"/>
              </a:rPr>
              <a:t>Navigation or Navigation-Only. A minimum</a:t>
            </a:r>
            <a:r>
              <a:rPr lang="en-US" sz="1200" kern="1200" baseline="0" dirty="0" smtClean="0">
                <a:solidFill>
                  <a:schemeClr val="tx1"/>
                </a:solidFill>
                <a:effectLst/>
                <a:latin typeface="+mn-lt"/>
                <a:ea typeface="+mn-ea"/>
                <a:cs typeface="+mn-cs"/>
              </a:rPr>
              <a:t> of 2 contacts must be completed for a $50.00 reimbursement.  All Navigation clients must have a completed screening and/or diagnostic forms entered into MOHSAIC to provide data that services were completed. </a:t>
            </a:r>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9</a:t>
            </a:fld>
            <a:endParaRPr lang="en-US" dirty="0"/>
          </a:p>
        </p:txBody>
      </p:sp>
    </p:spTree>
    <p:extLst>
      <p:ext uri="{BB962C8B-B14F-4D97-AF65-F5344CB8AC3E}">
        <p14:creationId xmlns:p14="http://schemas.microsoft.com/office/powerpoint/2010/main" val="198564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an initial screening (blue) form in MOHSAIC.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Initial</a:t>
            </a:r>
            <a:r>
              <a:rPr lang="en-US" baseline="0" dirty="0" smtClean="0"/>
              <a:t>-</a:t>
            </a:r>
            <a:r>
              <a:rPr lang="en-US" dirty="0" smtClean="0"/>
              <a:t>(CBE (clinical breast exam) &amp;/or Pelvic) , </a:t>
            </a:r>
            <a:r>
              <a:rPr lang="en-US" b="1" dirty="0" smtClean="0"/>
              <a:t>Annual</a:t>
            </a:r>
            <a:r>
              <a:rPr lang="en-US" dirty="0" smtClean="0"/>
              <a:t>-(CBE &amp;/or Pelvic),</a:t>
            </a:r>
            <a:r>
              <a:rPr lang="en-US" b="1" dirty="0" smtClean="0"/>
              <a:t> Annual CBE only</a:t>
            </a:r>
            <a:r>
              <a:rPr lang="en-US" dirty="0" smtClean="0"/>
              <a:t>- (CBE only), </a:t>
            </a:r>
            <a:r>
              <a:rPr lang="en-US" b="1" dirty="0" smtClean="0"/>
              <a:t>Initial CBE only</a:t>
            </a:r>
            <a:r>
              <a:rPr lang="en-US" dirty="0" smtClean="0"/>
              <a:t>- (CBE only), </a:t>
            </a:r>
            <a:r>
              <a:rPr lang="en-US" b="1" dirty="0" smtClean="0"/>
              <a:t>Initial</a:t>
            </a:r>
            <a:r>
              <a:rPr lang="en-US" b="1" baseline="0" dirty="0" smtClean="0"/>
              <a:t> vs Annual:  Initial first SMHW contact or if it’s been 5 years since last SMHW screening.  Annual: SMWH defines an annual screening to be 10 months or greater from the initial screening or previous annual screening.   Annual </a:t>
            </a:r>
            <a:r>
              <a:rPr lang="en-US" b="1" dirty="0" smtClean="0"/>
              <a:t>Rescreen</a:t>
            </a:r>
            <a:r>
              <a:rPr lang="en-US" dirty="0" smtClean="0"/>
              <a:t>- SMHW</a:t>
            </a:r>
            <a:r>
              <a:rPr lang="en-US" baseline="0" dirty="0" smtClean="0"/>
              <a:t> defines a rescreen visit resulting from an abnormal initial or abnormal annual screening that is less than 10 months from an initial or annual screen date. </a:t>
            </a:r>
            <a:r>
              <a:rPr lang="en-US" dirty="0" smtClean="0"/>
              <a:t> Note: If there</a:t>
            </a:r>
            <a:r>
              <a:rPr lang="en-US" baseline="0" dirty="0" smtClean="0"/>
              <a:t> is a delay in the rescreening visit for 10 months or more from the date of the annual/initial visit, reimbursement occurs only after the rescreen meets breast/cervical criteria for an annual screening. </a:t>
            </a:r>
            <a:r>
              <a:rPr lang="en-US" dirty="0" smtClean="0"/>
              <a:t> </a:t>
            </a:r>
            <a:r>
              <a:rPr lang="en-US" b="1" dirty="0" smtClean="0"/>
              <a:t>Mammogram Only</a:t>
            </a:r>
            <a:r>
              <a:rPr lang="en-US" dirty="0" smtClean="0"/>
              <a:t>- only for entry of a Screening mammogram</a:t>
            </a:r>
            <a:r>
              <a:rPr lang="en-US" baseline="0" dirty="0" smtClean="0"/>
              <a:t> or mammogram van visit.  </a:t>
            </a:r>
            <a:r>
              <a:rPr lang="en-US" b="1" baseline="0" dirty="0" smtClean="0">
                <a:solidFill>
                  <a:schemeClr val="tx1"/>
                </a:solidFill>
              </a:rPr>
              <a:t>Navigation Only</a:t>
            </a:r>
            <a:r>
              <a:rPr lang="en-US" baseline="0" dirty="0" smtClean="0">
                <a:solidFill>
                  <a:schemeClr val="tx1"/>
                </a:solidFill>
              </a:rPr>
              <a:t>: </a:t>
            </a:r>
            <a:r>
              <a:rPr lang="en-US" baseline="0" dirty="0" smtClean="0"/>
              <a:t>SMHW woman that is entered into SMHW or Navigation Only, meets SMHW age/income requirement but has insurance to pay for screening or diagnostics.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10</a:t>
            </a:fld>
            <a:endParaRPr lang="en-US" dirty="0"/>
          </a:p>
        </p:txBody>
      </p:sp>
    </p:spTree>
    <p:extLst>
      <p:ext uri="{BB962C8B-B14F-4D97-AF65-F5344CB8AC3E}">
        <p14:creationId xmlns:p14="http://schemas.microsoft.com/office/powerpoint/2010/main" val="942473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D593859-1E38-466D-8EDC-2C2C7D4F50A7}" type="slidenum">
              <a:rPr lang="en-US" smtClean="0"/>
              <a:t>11</a:t>
            </a:fld>
            <a:endParaRPr lang="en-US" dirty="0"/>
          </a:p>
        </p:txBody>
      </p:sp>
    </p:spTree>
    <p:extLst>
      <p:ext uri="{BB962C8B-B14F-4D97-AF65-F5344CB8AC3E}">
        <p14:creationId xmlns:p14="http://schemas.microsoft.com/office/powerpoint/2010/main" val="104742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195685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300158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51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67256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572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232432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326010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32036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24944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138129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163253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38806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131776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65090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330133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EA94CE3-4AA8-4140-A499-0D1014829F39}" type="datetimeFigureOut">
              <a:rPr lang="en-US" smtClean="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67C245-BE84-4718-B3FB-E0FDF6AD219C}" type="slidenum">
              <a:rPr lang="en-US" smtClean="0"/>
              <a:t>‹#›</a:t>
            </a:fld>
            <a:endParaRPr lang="en-US" dirty="0"/>
          </a:p>
        </p:txBody>
      </p:sp>
    </p:spTree>
    <p:extLst>
      <p:ext uri="{BB962C8B-B14F-4D97-AF65-F5344CB8AC3E}">
        <p14:creationId xmlns:p14="http://schemas.microsoft.com/office/powerpoint/2010/main" val="29382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A94CE3-4AA8-4140-A499-0D1014829F39}" type="datetimeFigureOut">
              <a:rPr lang="en-US" smtClean="0"/>
              <a:t>7/26/2022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567C245-BE84-4718-B3FB-E0FDF6AD219C}" type="slidenum">
              <a:rPr lang="en-US" smtClean="0"/>
              <a:t>‹#›</a:t>
            </a:fld>
            <a:endParaRPr lang="en-US" dirty="0"/>
          </a:p>
        </p:txBody>
      </p:sp>
    </p:spTree>
    <p:extLst>
      <p:ext uri="{BB962C8B-B14F-4D97-AF65-F5344CB8AC3E}">
        <p14:creationId xmlns:p14="http://schemas.microsoft.com/office/powerpoint/2010/main" val="162781714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asccp.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0.tm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tmp"/></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481138"/>
            <a:ext cx="8229600" cy="4525962"/>
          </a:xfrm>
        </p:spPr>
        <p:txBody>
          <a:bodyPr/>
          <a:lstStyle/>
          <a:p>
            <a:endParaRPr lang="en-US" dirty="0" smtClean="0"/>
          </a:p>
          <a:p>
            <a:endParaRPr lang="en-US" dirty="0"/>
          </a:p>
        </p:txBody>
      </p:sp>
      <p:sp>
        <p:nvSpPr>
          <p:cNvPr id="5" name="Title 4"/>
          <p:cNvSpPr>
            <a:spLocks noGrp="1"/>
          </p:cNvSpPr>
          <p:nvPr>
            <p:ph type="title" idx="4294967295"/>
          </p:nvPr>
        </p:nvSpPr>
        <p:spPr>
          <a:xfrm>
            <a:off x="0" y="274638"/>
            <a:ext cx="9067800" cy="1143000"/>
          </a:xfrm>
        </p:spPr>
        <p:txBody>
          <a:bodyPr>
            <a:noAutofit/>
          </a:bodyPr>
          <a:lstStyle/>
          <a:p>
            <a:pPr algn="ctr"/>
            <a:r>
              <a:rPr lang="en-US" sz="4400" dirty="0" smtClean="0"/>
              <a:t>Provider Training 2022</a:t>
            </a:r>
            <a:r>
              <a:rPr lang="en-US" sz="4400" dirty="0" smtClean="0">
                <a:solidFill>
                  <a:schemeClr val="tx1"/>
                </a:solidFill>
              </a:rPr>
              <a:t/>
            </a:r>
            <a:br>
              <a:rPr lang="en-US" sz="4400" dirty="0" smtClean="0">
                <a:solidFill>
                  <a:schemeClr val="tx1"/>
                </a:solidFill>
              </a:rPr>
            </a:br>
            <a:r>
              <a:rPr lang="en-US" sz="4400" dirty="0" smtClean="0">
                <a:solidFill>
                  <a:schemeClr val="tx1"/>
                </a:solidFill>
              </a:rPr>
              <a:t> </a:t>
            </a:r>
            <a:endParaRPr lang="en-US" sz="4400" dirty="0">
              <a:solidFill>
                <a:schemeClr val="tx1"/>
              </a:solidFill>
            </a:endParaRPr>
          </a:p>
        </p:txBody>
      </p:sp>
      <p:pic>
        <p:nvPicPr>
          <p:cNvPr id="1026" name="Picture 2" descr="I:\CPHDivision\CCDC\ShowMeHealthyWomen\Graphics\ManualGraphics\2017\iStock-535515237_Multi_Exposure_Woman_Trees.jpg"/>
          <p:cNvPicPr>
            <a:picLocks noChangeAspect="1" noChangeArrowheads="1"/>
          </p:cNvPicPr>
          <p:nvPr/>
        </p:nvPicPr>
        <p:blipFill>
          <a:blip r:embed="rId3">
            <a:duotone>
              <a:prstClr val="black"/>
              <a:schemeClr val="accent1">
                <a:lumMod val="40000"/>
                <a:lumOff val="60000"/>
                <a:tint val="45000"/>
                <a:satMod val="400000"/>
              </a:schemeClr>
            </a:duotone>
            <a:extLst>
              <a:ext uri="{28A0092B-C50C-407E-A947-70E740481C1C}">
                <a14:useLocalDpi xmlns:a14="http://schemas.microsoft.com/office/drawing/2010/main" val="0"/>
              </a:ext>
            </a:extLst>
          </a:blip>
          <a:srcRect/>
          <a:stretch>
            <a:fillRect/>
          </a:stretch>
        </p:blipFill>
        <p:spPr bwMode="auto">
          <a:xfrm>
            <a:off x="1579855" y="1447800"/>
            <a:ext cx="5867400" cy="44869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MHW logo1915+15black"/>
          <p:cNvPicPr>
            <a:picLocks noChangeAspect="1" noChangeArrowheads="1"/>
          </p:cNvPicPr>
          <p:nvPr/>
        </p:nvPicPr>
        <p:blipFill>
          <a:blip r:embed="rId4" cstate="print"/>
          <a:srcRect/>
          <a:stretch>
            <a:fillRect/>
          </a:stretch>
        </p:blipFill>
        <p:spPr bwMode="auto">
          <a:xfrm>
            <a:off x="5562599" y="4953000"/>
            <a:ext cx="3505201" cy="1842856"/>
          </a:xfrm>
          <a:prstGeom prst="rect">
            <a:avLst/>
          </a:prstGeom>
          <a:pattFill prst="pct5">
            <a:fgClr>
              <a:schemeClr val="accent1"/>
            </a:fgClr>
            <a:bgClr>
              <a:schemeClr val="bg1"/>
            </a:bgClr>
          </a:patt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1" y="5283962"/>
            <a:ext cx="1447800" cy="1230868"/>
          </a:xfrm>
          <a:prstGeom prst="rect">
            <a:avLst/>
          </a:prstGeom>
        </p:spPr>
      </p:pic>
    </p:spTree>
    <p:extLst>
      <p:ext uri="{BB962C8B-B14F-4D97-AF65-F5344CB8AC3E}">
        <p14:creationId xmlns:p14="http://schemas.microsoft.com/office/powerpoint/2010/main" val="275457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2401" cy="1320800"/>
          </a:xfrm>
        </p:spPr>
        <p:txBody>
          <a:bodyPr>
            <a:normAutofit/>
          </a:bodyPr>
          <a:lstStyle/>
          <a:p>
            <a:pPr algn="ctr"/>
            <a:r>
              <a:rPr lang="en-US" sz="2800" dirty="0">
                <a:latin typeface="Arial Black" panose="020B0A04020102020204" pitchFamily="34" charset="0"/>
              </a:rPr>
              <a:t>SCREENING (BLUE) FORM VISIT TYPES </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1" y="1676400"/>
            <a:ext cx="5410200" cy="4800600"/>
          </a:xfrm>
        </p:spPr>
      </p:pic>
      <p:sp>
        <p:nvSpPr>
          <p:cNvPr id="5" name="Left Arrow 4"/>
          <p:cNvSpPr/>
          <p:nvPr/>
        </p:nvSpPr>
        <p:spPr>
          <a:xfrm>
            <a:off x="5791200" y="2876042"/>
            <a:ext cx="9784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8801" y="6553200"/>
            <a:ext cx="54102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Visit Types are in SMHW Manual Section 4</a:t>
            </a:r>
          </a:p>
        </p:txBody>
      </p:sp>
    </p:spTree>
    <p:extLst>
      <p:ext uri="{BB962C8B-B14F-4D97-AF65-F5344CB8AC3E}">
        <p14:creationId xmlns:p14="http://schemas.microsoft.com/office/powerpoint/2010/main" val="252034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305800" cy="667512"/>
          </a:xfrm>
        </p:spPr>
        <p:txBody>
          <a:bodyPr>
            <a:normAutofit/>
          </a:bodyPr>
          <a:lstStyle/>
          <a:p>
            <a:pPr algn="ctr"/>
            <a:r>
              <a:rPr lang="en-US" sz="2800" dirty="0">
                <a:latin typeface="Arial Black" panose="020B0A04020102020204" pitchFamily="34" charset="0"/>
              </a:rPr>
              <a:t>SMHW – MOHSAIC </a:t>
            </a:r>
            <a:r>
              <a:rPr lang="en-US" sz="2800" dirty="0" smtClean="0">
                <a:latin typeface="Arial Black" panose="020B0A04020102020204" pitchFamily="34" charset="0"/>
              </a:rPr>
              <a:t>FORM ENTRY BASICS</a:t>
            </a:r>
            <a:endParaRPr lang="en-US" sz="2800" dirty="0">
              <a:latin typeface="Arial Black" panose="020B0A04020102020204" pitchFamily="34" charset="0"/>
            </a:endParaRPr>
          </a:p>
        </p:txBody>
      </p:sp>
      <p:sp>
        <p:nvSpPr>
          <p:cNvPr id="4" name="Rectangle 3"/>
          <p:cNvSpPr/>
          <p:nvPr/>
        </p:nvSpPr>
        <p:spPr>
          <a:xfrm>
            <a:off x="990600" y="1295400"/>
            <a:ext cx="7010400" cy="369332"/>
          </a:xfrm>
          <a:prstGeom prst="rect">
            <a:avLst/>
          </a:prstGeom>
        </p:spPr>
        <p:txBody>
          <a:bodyPr wrap="square">
            <a:spAutoFit/>
          </a:bodyPr>
          <a:lstStyle/>
          <a:p>
            <a:pPr algn="ctr"/>
            <a:r>
              <a:rPr lang="en-US" b="1" dirty="0" smtClean="0">
                <a:solidFill>
                  <a:schemeClr val="accent1">
                    <a:lumMod val="75000"/>
                  </a:schemeClr>
                </a:solidFill>
              </a:rPr>
              <a:t>INITIAL</a:t>
            </a:r>
            <a:r>
              <a:rPr lang="en-US" b="1" dirty="0" smtClean="0"/>
              <a:t> </a:t>
            </a:r>
            <a:r>
              <a:rPr lang="en-US" dirty="0" smtClean="0"/>
              <a:t>vs. </a:t>
            </a:r>
            <a:r>
              <a:rPr lang="en-US" b="1" dirty="0" smtClean="0">
                <a:solidFill>
                  <a:srgbClr val="00B050"/>
                </a:solidFill>
              </a:rPr>
              <a:t>ANNUAL</a:t>
            </a:r>
            <a:r>
              <a:rPr lang="en-US" b="1" dirty="0" smtClean="0"/>
              <a:t> </a:t>
            </a:r>
            <a:r>
              <a:rPr lang="en-US" dirty="0" smtClean="0"/>
              <a:t>vs</a:t>
            </a:r>
            <a:r>
              <a:rPr lang="en-US" b="1" dirty="0" smtClean="0"/>
              <a:t>. </a:t>
            </a:r>
            <a:r>
              <a:rPr lang="en-US" b="1" dirty="0" smtClean="0">
                <a:solidFill>
                  <a:srgbClr val="0070C0"/>
                </a:solidFill>
              </a:rPr>
              <a:t>RESCREEN</a:t>
            </a:r>
            <a:r>
              <a:rPr lang="en-US" dirty="0" smtClean="0"/>
              <a:t> visit types</a:t>
            </a:r>
          </a:p>
        </p:txBody>
      </p:sp>
      <p:sp>
        <p:nvSpPr>
          <p:cNvPr id="6" name="Rectangle 5"/>
          <p:cNvSpPr/>
          <p:nvPr/>
        </p:nvSpPr>
        <p:spPr>
          <a:xfrm>
            <a:off x="356461" y="1693509"/>
            <a:ext cx="8610600" cy="4924425"/>
          </a:xfrm>
          <a:prstGeom prst="rect">
            <a:avLst/>
          </a:prstGeom>
        </p:spPr>
        <p:txBody>
          <a:bodyPr wrap="square">
            <a:spAutoFit/>
          </a:bodyPr>
          <a:lstStyle/>
          <a:p>
            <a:r>
              <a:rPr lang="en-US" sz="1600" b="1" u="sng" dirty="0" smtClean="0">
                <a:solidFill>
                  <a:schemeClr val="accent1">
                    <a:lumMod val="75000"/>
                  </a:schemeClr>
                </a:solidFill>
              </a:rPr>
              <a:t>Initial</a:t>
            </a:r>
            <a:r>
              <a:rPr lang="en-US" sz="1600" b="1" dirty="0" smtClean="0">
                <a:solidFill>
                  <a:schemeClr val="accent2">
                    <a:lumMod val="50000"/>
                  </a:schemeClr>
                </a:solidFill>
              </a:rPr>
              <a:t> – </a:t>
            </a:r>
            <a:r>
              <a:rPr lang="en-US" sz="1600" dirty="0"/>
              <a:t>First </a:t>
            </a:r>
            <a:r>
              <a:rPr lang="en-US" sz="1600" dirty="0" smtClean="0"/>
              <a:t>time to enroll in SMHW with the provider or greater than 5 years since last   </a:t>
            </a:r>
          </a:p>
          <a:p>
            <a:r>
              <a:rPr lang="en-US" sz="1600" dirty="0"/>
              <a:t> </a:t>
            </a:r>
            <a:r>
              <a:rPr lang="en-US" sz="1600" dirty="0" smtClean="0"/>
              <a:t>           SMHW visit with the same provider </a:t>
            </a:r>
            <a:r>
              <a:rPr lang="en-US" sz="1600" dirty="0" smtClean="0">
                <a:solidFill>
                  <a:schemeClr val="accent1">
                    <a:lumMod val="75000"/>
                  </a:schemeClr>
                </a:solidFill>
              </a:rPr>
              <a:t>(Initial or Initial CBE only) </a:t>
            </a:r>
          </a:p>
          <a:p>
            <a:endParaRPr lang="en-US" sz="1600" dirty="0" smtClean="0">
              <a:solidFill>
                <a:schemeClr val="accent1">
                  <a:lumMod val="75000"/>
                </a:schemeClr>
              </a:solidFill>
            </a:endParaRPr>
          </a:p>
          <a:p>
            <a:pPr lvl="1"/>
            <a:r>
              <a:rPr lang="en-US" sz="1600" dirty="0" smtClean="0"/>
              <a:t>     </a:t>
            </a:r>
            <a:r>
              <a:rPr lang="en-US" sz="1400" dirty="0" smtClean="0"/>
              <a:t>Note: Even if the patient has been seen by the provider for multiple years – the  </a:t>
            </a:r>
          </a:p>
          <a:p>
            <a:pPr lvl="1"/>
            <a:r>
              <a:rPr lang="en-US" sz="1400" dirty="0"/>
              <a:t> </a:t>
            </a:r>
            <a:r>
              <a:rPr lang="en-US" sz="1400" dirty="0" smtClean="0"/>
              <a:t>              </a:t>
            </a:r>
            <a:r>
              <a:rPr lang="en-US" sz="1400" u="sng" dirty="0" smtClean="0"/>
              <a:t>FIRST</a:t>
            </a:r>
            <a:r>
              <a:rPr lang="en-US" sz="1400" dirty="0" smtClean="0"/>
              <a:t> time the client enrolls with a SMHW provider it is an </a:t>
            </a:r>
            <a:r>
              <a:rPr lang="en-US" sz="1400" b="1" u="sng" dirty="0" smtClean="0">
                <a:solidFill>
                  <a:schemeClr val="accent1">
                    <a:lumMod val="75000"/>
                  </a:schemeClr>
                </a:solidFill>
              </a:rPr>
              <a:t>INITIAL</a:t>
            </a:r>
            <a:r>
              <a:rPr lang="en-US" sz="1400" dirty="0" smtClean="0"/>
              <a:t> visit</a:t>
            </a:r>
          </a:p>
          <a:p>
            <a:pPr lvl="1"/>
            <a:endParaRPr lang="en-US" sz="1600" b="1" dirty="0">
              <a:solidFill>
                <a:schemeClr val="accent1">
                  <a:lumMod val="75000"/>
                </a:schemeClr>
              </a:solidFill>
            </a:endParaRPr>
          </a:p>
          <a:p>
            <a:r>
              <a:rPr lang="en-US" sz="1600" b="1" u="sng" dirty="0" smtClean="0">
                <a:solidFill>
                  <a:srgbClr val="00B050"/>
                </a:solidFill>
              </a:rPr>
              <a:t>Annual</a:t>
            </a:r>
            <a:r>
              <a:rPr lang="en-US" sz="1600" b="1" dirty="0">
                <a:solidFill>
                  <a:schemeClr val="accent2">
                    <a:lumMod val="50000"/>
                  </a:schemeClr>
                </a:solidFill>
              </a:rPr>
              <a:t> </a:t>
            </a:r>
            <a:r>
              <a:rPr lang="en-US" sz="1600" b="1" dirty="0" smtClean="0">
                <a:solidFill>
                  <a:schemeClr val="accent2">
                    <a:lumMod val="50000"/>
                  </a:schemeClr>
                </a:solidFill>
              </a:rPr>
              <a:t>– </a:t>
            </a:r>
            <a:r>
              <a:rPr lang="en-US" sz="1600" dirty="0"/>
              <a:t>Any</a:t>
            </a:r>
            <a:r>
              <a:rPr lang="en-US" sz="1600" b="1" dirty="0" smtClean="0">
                <a:solidFill>
                  <a:schemeClr val="accent2">
                    <a:lumMod val="50000"/>
                  </a:schemeClr>
                </a:solidFill>
              </a:rPr>
              <a:t> </a:t>
            </a:r>
            <a:r>
              <a:rPr lang="en-US" sz="1600" dirty="0" smtClean="0"/>
              <a:t>future SMHW visits or tests with the SMHW provider </a:t>
            </a:r>
            <a:r>
              <a:rPr lang="en-US" sz="1600" dirty="0" smtClean="0">
                <a:solidFill>
                  <a:schemeClr val="accent2">
                    <a:lumMod val="50000"/>
                  </a:schemeClr>
                </a:solidFill>
              </a:rPr>
              <a:t>(</a:t>
            </a:r>
            <a:r>
              <a:rPr lang="en-US" sz="1600" dirty="0" smtClean="0">
                <a:solidFill>
                  <a:srgbClr val="00B050"/>
                </a:solidFill>
              </a:rPr>
              <a:t>Annual, Annual CBE only</a:t>
            </a:r>
            <a:r>
              <a:rPr lang="en-US" sz="1600" dirty="0" smtClean="0">
                <a:solidFill>
                  <a:schemeClr val="accent2">
                    <a:lumMod val="50000"/>
                  </a:schemeClr>
                </a:solidFill>
              </a:rPr>
              <a:t>)</a:t>
            </a:r>
          </a:p>
          <a:p>
            <a:r>
              <a:rPr lang="en-US" sz="1600" dirty="0" smtClean="0">
                <a:solidFill>
                  <a:srgbClr val="FFC000"/>
                </a:solidFill>
              </a:rPr>
              <a:t>             </a:t>
            </a:r>
          </a:p>
          <a:p>
            <a:r>
              <a:rPr lang="en-US" sz="1600" dirty="0">
                <a:solidFill>
                  <a:srgbClr val="FFC000"/>
                </a:solidFill>
              </a:rPr>
              <a:t> </a:t>
            </a:r>
            <a:r>
              <a:rPr lang="en-US" sz="1600" dirty="0" smtClean="0">
                <a:solidFill>
                  <a:srgbClr val="FFC000"/>
                </a:solidFill>
              </a:rPr>
              <a:t>             </a:t>
            </a:r>
            <a:r>
              <a:rPr lang="en-US" sz="1400" dirty="0" smtClean="0"/>
              <a:t>Note: Annual screening is 10 months or greater from the initial or the last annual visit.</a:t>
            </a:r>
            <a:r>
              <a:rPr lang="en-US" sz="1600" dirty="0" smtClean="0">
                <a:solidFill>
                  <a:srgbClr val="FFC000"/>
                </a:solidFill>
              </a:rPr>
              <a:t>	             </a:t>
            </a:r>
          </a:p>
          <a:p>
            <a:endParaRPr lang="en-US" sz="1600" dirty="0">
              <a:solidFill>
                <a:srgbClr val="FFC000"/>
              </a:solidFill>
            </a:endParaRPr>
          </a:p>
          <a:p>
            <a:r>
              <a:rPr lang="en-US" sz="1600" b="1" u="sng" dirty="0" smtClean="0">
                <a:solidFill>
                  <a:srgbClr val="0070C0"/>
                </a:solidFill>
              </a:rPr>
              <a:t>Rescreen</a:t>
            </a:r>
            <a:r>
              <a:rPr lang="en-US" sz="1600" dirty="0" smtClean="0">
                <a:solidFill>
                  <a:schemeClr val="accent2">
                    <a:lumMod val="50000"/>
                  </a:schemeClr>
                </a:solidFill>
              </a:rPr>
              <a:t> – </a:t>
            </a:r>
            <a:r>
              <a:rPr lang="en-US" sz="1600" dirty="0"/>
              <a:t>A </a:t>
            </a:r>
            <a:r>
              <a:rPr lang="en-US" sz="1600" dirty="0" smtClean="0"/>
              <a:t>rescreening visit can be done with an abnormal result that </a:t>
            </a:r>
            <a:r>
              <a:rPr lang="en-US" sz="1600" dirty="0"/>
              <a:t>is </a:t>
            </a:r>
            <a:r>
              <a:rPr lang="en-US" sz="1600" dirty="0" smtClean="0"/>
              <a:t>less than </a:t>
            </a:r>
            <a:r>
              <a:rPr lang="en-US" sz="1600" dirty="0"/>
              <a:t>10 </a:t>
            </a:r>
            <a:r>
              <a:rPr lang="en-US" sz="1600" dirty="0" smtClean="0"/>
              <a:t>			  months </a:t>
            </a:r>
            <a:r>
              <a:rPr lang="en-US" sz="1600" dirty="0"/>
              <a:t>from an initial or annual </a:t>
            </a:r>
            <a:r>
              <a:rPr lang="en-US" sz="1600" dirty="0" smtClean="0"/>
              <a:t>screen date.  A rescreen CBE </a:t>
            </a:r>
            <a:r>
              <a:rPr lang="en-US" sz="1600" dirty="0"/>
              <a:t>can be performed </a:t>
            </a:r>
            <a:r>
              <a:rPr lang="en-US" sz="1600" dirty="0" smtClean="0"/>
              <a:t>		  after </a:t>
            </a:r>
            <a:r>
              <a:rPr lang="en-US" sz="1600" dirty="0"/>
              <a:t>14 days or within 10 months of an initial CBE </a:t>
            </a:r>
            <a:r>
              <a:rPr lang="en-US" sz="1600" dirty="0" smtClean="0"/>
              <a:t>with the </a:t>
            </a:r>
            <a:r>
              <a:rPr lang="en-US" sz="1600" dirty="0"/>
              <a:t>first time reported </a:t>
            </a:r>
            <a:r>
              <a:rPr lang="en-US" sz="1600" dirty="0" smtClean="0"/>
              <a:t>		  pain/tenderness or a CBE </a:t>
            </a:r>
            <a:r>
              <a:rPr lang="en-US" sz="1600" dirty="0"/>
              <a:t>deemed suspicious for cancer and after </a:t>
            </a:r>
            <a:r>
              <a:rPr lang="en-US" sz="1600" dirty="0" smtClean="0"/>
              <a:t>diagnostic 			  testing confirms </a:t>
            </a:r>
            <a:r>
              <a:rPr lang="en-US" sz="1600" dirty="0"/>
              <a:t>a non-cancer </a:t>
            </a:r>
            <a:r>
              <a:rPr lang="en-US" sz="1600" dirty="0" smtClean="0"/>
              <a:t>diagnosis.  </a:t>
            </a:r>
            <a:endParaRPr lang="en-US" sz="1600" dirty="0"/>
          </a:p>
          <a:p>
            <a:r>
              <a:rPr lang="en-US" sz="1600" dirty="0" smtClean="0"/>
              <a:t>                 </a:t>
            </a:r>
            <a:endParaRPr lang="en-US" sz="1400" dirty="0" smtClean="0">
              <a:latin typeface="Arial Black" panose="020B0A04020102020204" pitchFamily="34" charset="0"/>
            </a:endParaRPr>
          </a:p>
          <a:p>
            <a:endParaRPr lang="en-US" sz="1400" dirty="0" smtClean="0">
              <a:solidFill>
                <a:schemeClr val="accent1">
                  <a:lumMod val="75000"/>
                </a:schemeClr>
              </a:solidFill>
              <a:latin typeface="Arial Black" panose="020B0A04020102020204" pitchFamily="34" charset="0"/>
            </a:endParaRPr>
          </a:p>
          <a:p>
            <a:r>
              <a:rPr lang="en-US" sz="1400" dirty="0" smtClean="0">
                <a:solidFill>
                  <a:schemeClr val="accent1">
                    <a:lumMod val="75000"/>
                  </a:schemeClr>
                </a:solidFill>
                <a:latin typeface="Arial Black" panose="020B0A04020102020204" pitchFamily="34" charset="0"/>
              </a:rPr>
              <a:t>Visit Types are in </a:t>
            </a:r>
            <a:r>
              <a:rPr lang="en-US" sz="1400" dirty="0">
                <a:solidFill>
                  <a:schemeClr val="accent1">
                    <a:lumMod val="75000"/>
                  </a:schemeClr>
                </a:solidFill>
                <a:latin typeface="Arial Black" panose="020B0A04020102020204" pitchFamily="34" charset="0"/>
              </a:rPr>
              <a:t>SMHW Manual </a:t>
            </a:r>
            <a:r>
              <a:rPr lang="en-US" sz="1400" dirty="0" smtClean="0">
                <a:solidFill>
                  <a:schemeClr val="accent1">
                    <a:lumMod val="75000"/>
                  </a:schemeClr>
                </a:solidFill>
                <a:latin typeface="Arial Black" panose="020B0A04020102020204" pitchFamily="34" charset="0"/>
              </a:rPr>
              <a:t>Section 4 </a:t>
            </a:r>
            <a:endParaRPr lang="en-US" sz="1400" dirty="0">
              <a:solidFill>
                <a:schemeClr val="accent1">
                  <a:lumMod val="75000"/>
                </a:schemeClr>
              </a:solidFill>
              <a:latin typeface="Arial Black" panose="020B0A04020102020204" pitchFamily="34" charset="0"/>
            </a:endParaRPr>
          </a:p>
          <a:p>
            <a:endParaRPr lang="en-US" sz="1600" dirty="0" smtClean="0">
              <a:solidFill>
                <a:srgbClr val="FF0000"/>
              </a:solidFill>
            </a:endParaRPr>
          </a:p>
          <a:p>
            <a:endParaRPr lang="en-US" sz="1600" dirty="0" smtClean="0">
              <a:solidFill>
                <a:srgbClr val="FFC000"/>
              </a:solidFill>
            </a:endParaRPr>
          </a:p>
        </p:txBody>
      </p:sp>
    </p:spTree>
    <p:extLst>
      <p:ext uri="{BB962C8B-B14F-4D97-AF65-F5344CB8AC3E}">
        <p14:creationId xmlns:p14="http://schemas.microsoft.com/office/powerpoint/2010/main" val="898063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8382001" cy="914400"/>
          </a:xfrm>
        </p:spPr>
        <p:txBody>
          <a:bodyPr>
            <a:noAutofit/>
          </a:bodyPr>
          <a:lstStyle/>
          <a:p>
            <a:pPr algn="ctr"/>
            <a:r>
              <a:rPr lang="en-US" sz="2800" dirty="0">
                <a:latin typeface="Arial Black" panose="020B0A04020102020204" pitchFamily="34" charset="0"/>
              </a:rPr>
              <a:t>SMHW – MOHSAIC FORM </a:t>
            </a:r>
            <a:r>
              <a:rPr lang="en-US" sz="2800" dirty="0" smtClean="0">
                <a:latin typeface="Arial Black" panose="020B0A04020102020204" pitchFamily="34" charset="0"/>
              </a:rPr>
              <a:t>ENTRY BASICS (CONTINUED)</a:t>
            </a:r>
            <a:endParaRPr lang="en-US" sz="2800" dirty="0"/>
          </a:p>
        </p:txBody>
      </p:sp>
      <p:sp>
        <p:nvSpPr>
          <p:cNvPr id="4" name="Content Placeholder 3"/>
          <p:cNvSpPr>
            <a:spLocks noGrp="1"/>
          </p:cNvSpPr>
          <p:nvPr>
            <p:ph idx="1"/>
          </p:nvPr>
        </p:nvSpPr>
        <p:spPr>
          <a:xfrm>
            <a:off x="609598" y="1600200"/>
            <a:ext cx="8153402" cy="5181600"/>
          </a:xfrm>
        </p:spPr>
        <p:txBody>
          <a:bodyPr>
            <a:normAutofit/>
          </a:bodyPr>
          <a:lstStyle/>
          <a:p>
            <a:pPr marL="0" indent="0" algn="ctr">
              <a:buNone/>
            </a:pPr>
            <a:r>
              <a:rPr lang="en-US" sz="2600" b="1" dirty="0" smtClean="0">
                <a:solidFill>
                  <a:srgbClr val="FF0000"/>
                </a:solidFill>
              </a:rPr>
              <a:t>RESCREENING </a:t>
            </a:r>
            <a:r>
              <a:rPr lang="en-US" sz="2600" b="1" dirty="0">
                <a:solidFill>
                  <a:srgbClr val="FF0000"/>
                </a:solidFill>
              </a:rPr>
              <a:t>NOTE: </a:t>
            </a:r>
            <a:endParaRPr lang="en-US" sz="2600" b="1" dirty="0" smtClean="0">
              <a:solidFill>
                <a:srgbClr val="FF0000"/>
              </a:solidFill>
            </a:endParaRPr>
          </a:p>
          <a:p>
            <a:pPr marL="0" indent="0">
              <a:buNone/>
            </a:pPr>
            <a:r>
              <a:rPr lang="en-US" sz="2000" dirty="0" smtClean="0">
                <a:solidFill>
                  <a:schemeClr val="tx1"/>
                </a:solidFill>
              </a:rPr>
              <a:t>Can </a:t>
            </a:r>
            <a:r>
              <a:rPr lang="en-US" sz="2000" dirty="0">
                <a:solidFill>
                  <a:schemeClr val="tx1"/>
                </a:solidFill>
              </a:rPr>
              <a:t>be used when entering a 6-month follow up diagnostic mammogram </a:t>
            </a:r>
            <a:r>
              <a:rPr lang="en-US" sz="2000" dirty="0" smtClean="0">
                <a:solidFill>
                  <a:schemeClr val="tx1"/>
                </a:solidFill>
              </a:rPr>
              <a:t>or rescreen </a:t>
            </a:r>
            <a:r>
              <a:rPr lang="en-US" sz="2000" dirty="0">
                <a:solidFill>
                  <a:schemeClr val="tx1"/>
                </a:solidFill>
              </a:rPr>
              <a:t>CBE or cervical abnormalities after </a:t>
            </a:r>
            <a:r>
              <a:rPr lang="en-US" sz="2000" u="sng" dirty="0">
                <a:solidFill>
                  <a:schemeClr val="tx1"/>
                </a:solidFill>
              </a:rPr>
              <a:t>benign</a:t>
            </a:r>
            <a:r>
              <a:rPr lang="en-US" sz="2000" dirty="0">
                <a:solidFill>
                  <a:schemeClr val="tx1"/>
                </a:solidFill>
              </a:rPr>
              <a:t> diagnostics. </a:t>
            </a:r>
          </a:p>
          <a:p>
            <a:pPr marL="0" indent="0">
              <a:buNone/>
            </a:pPr>
            <a:r>
              <a:rPr lang="en-US" sz="2000" dirty="0" smtClean="0"/>
              <a:t>If </a:t>
            </a:r>
            <a:r>
              <a:rPr lang="en-US" sz="2000" dirty="0"/>
              <a:t>there is a delay in the rescreening visit for 10 months or more from the date of </a:t>
            </a:r>
            <a:r>
              <a:rPr lang="en-US" sz="2000" dirty="0" smtClean="0"/>
              <a:t>the annual/initial </a:t>
            </a:r>
            <a:r>
              <a:rPr lang="en-US" sz="2000" dirty="0"/>
              <a:t>visit, reimbursement occurs only after the rescreen meets </a:t>
            </a:r>
            <a:r>
              <a:rPr lang="en-US" sz="2000" dirty="0" smtClean="0"/>
              <a:t>breast/cervical criteria </a:t>
            </a:r>
            <a:r>
              <a:rPr lang="en-US" sz="2000" dirty="0"/>
              <a:t>for an annual screening</a:t>
            </a:r>
            <a:r>
              <a:rPr lang="en-US" sz="2000" dirty="0" smtClean="0"/>
              <a:t>.</a:t>
            </a:r>
          </a:p>
          <a:p>
            <a:pPr marL="0" indent="0">
              <a:buNone/>
            </a:pPr>
            <a:r>
              <a:rPr lang="en-US" sz="2000" dirty="0" smtClean="0"/>
              <a:t> </a:t>
            </a:r>
            <a:r>
              <a:rPr lang="en-US" sz="2000" dirty="0"/>
              <a:t>A repeat pelvic exam is optional as a rescreen in less than ten (10) months if the previous </a:t>
            </a:r>
            <a:r>
              <a:rPr lang="en-US" sz="2000" dirty="0" smtClean="0"/>
              <a:t>abnormal pelvic </a:t>
            </a:r>
            <a:r>
              <a:rPr lang="en-US" sz="2000" dirty="0"/>
              <a:t>exam reported to SMHW was not within normal limits due to an abnormal </a:t>
            </a:r>
            <a:r>
              <a:rPr lang="en-US" sz="2000" b="1" u="sng" dirty="0">
                <a:solidFill>
                  <a:srgbClr val="FF0000"/>
                </a:solidFill>
              </a:rPr>
              <a:t>cervical</a:t>
            </a:r>
            <a:r>
              <a:rPr lang="en-US" sz="2000" b="1" dirty="0"/>
              <a:t> </a:t>
            </a:r>
            <a:r>
              <a:rPr lang="en-US" sz="2000" dirty="0"/>
              <a:t>finding</a:t>
            </a:r>
            <a:r>
              <a:rPr lang="en-US" sz="2000" dirty="0" smtClean="0"/>
              <a:t>. </a:t>
            </a:r>
            <a:endParaRPr lang="en-US" sz="2000" dirty="0">
              <a:solidFill>
                <a:srgbClr val="FF0000"/>
              </a:solidFill>
            </a:endParaRPr>
          </a:p>
          <a:p>
            <a:endParaRPr lang="en-US" dirty="0" smtClean="0"/>
          </a:p>
          <a:p>
            <a:endParaRPr lang="en-US" dirty="0"/>
          </a:p>
          <a:p>
            <a:endParaRPr lang="en-US" dirty="0" smtClean="0"/>
          </a:p>
          <a:p>
            <a:pPr marL="0" indent="0">
              <a:buNone/>
            </a:pPr>
            <a:r>
              <a:rPr lang="en-US" sz="1400" dirty="0">
                <a:solidFill>
                  <a:schemeClr val="accent1">
                    <a:lumMod val="75000"/>
                  </a:schemeClr>
                </a:solidFill>
                <a:latin typeface="Arial Black" panose="020B0A04020102020204" pitchFamily="34" charset="0"/>
              </a:rPr>
              <a:t>Visit Types are in SMHW Manual Section 4</a:t>
            </a:r>
          </a:p>
          <a:p>
            <a:pPr marL="0" indent="0">
              <a:buNone/>
            </a:pPr>
            <a:endParaRPr lang="en-US" dirty="0"/>
          </a:p>
        </p:txBody>
      </p:sp>
    </p:spTree>
    <p:extLst>
      <p:ext uri="{BB962C8B-B14F-4D97-AF65-F5344CB8AC3E}">
        <p14:creationId xmlns:p14="http://schemas.microsoft.com/office/powerpoint/2010/main" val="3527031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2401" cy="1320800"/>
          </a:xfrm>
        </p:spPr>
        <p:txBody>
          <a:bodyPr>
            <a:normAutofit/>
          </a:bodyPr>
          <a:lstStyle/>
          <a:p>
            <a:pPr algn="ctr"/>
            <a:r>
              <a:rPr lang="en-US" sz="2800" dirty="0">
                <a:latin typeface="Arial Black" panose="020B0A04020102020204" pitchFamily="34" charset="0"/>
              </a:rPr>
              <a:t>SMHW </a:t>
            </a:r>
            <a:r>
              <a:rPr lang="en-US" sz="2800" dirty="0" smtClean="0">
                <a:latin typeface="Arial Black" panose="020B0A04020102020204" pitchFamily="34" charset="0"/>
              </a:rPr>
              <a:t>OTHER VISIT TYPES (CONTINUED</a:t>
            </a:r>
            <a:r>
              <a:rPr lang="en-US" sz="2800" dirty="0">
                <a:latin typeface="Arial Black" panose="020B0A04020102020204" pitchFamily="34" charset="0"/>
              </a:rPr>
              <a:t>)</a:t>
            </a:r>
            <a:endParaRPr lang="en-US" sz="2800" dirty="0"/>
          </a:p>
        </p:txBody>
      </p:sp>
      <p:sp>
        <p:nvSpPr>
          <p:cNvPr id="3" name="Content Placeholder 2"/>
          <p:cNvSpPr>
            <a:spLocks noGrp="1"/>
          </p:cNvSpPr>
          <p:nvPr>
            <p:ph idx="1"/>
          </p:nvPr>
        </p:nvSpPr>
        <p:spPr>
          <a:xfrm>
            <a:off x="609598" y="2160590"/>
            <a:ext cx="7772401" cy="3880773"/>
          </a:xfrm>
        </p:spPr>
        <p:txBody>
          <a:bodyPr/>
          <a:lstStyle/>
          <a:p>
            <a:pPr marL="0" indent="0">
              <a:buNone/>
            </a:pPr>
            <a:r>
              <a:rPr lang="en-US" sz="2000" b="1" u="sng" dirty="0">
                <a:solidFill>
                  <a:schemeClr val="accent1">
                    <a:lumMod val="75000"/>
                  </a:schemeClr>
                </a:solidFill>
              </a:rPr>
              <a:t>Mammogram Only </a:t>
            </a:r>
            <a:r>
              <a:rPr lang="en-US" sz="2000" dirty="0">
                <a:solidFill>
                  <a:schemeClr val="accent1">
                    <a:lumMod val="75000"/>
                  </a:schemeClr>
                </a:solidFill>
              </a:rPr>
              <a:t>– </a:t>
            </a:r>
            <a:r>
              <a:rPr lang="en-US" sz="2000" dirty="0"/>
              <a:t>only for the entry of a screening mammogram        and the CBE is done elsewhere or a mammogram van visit. </a:t>
            </a:r>
            <a:endParaRPr lang="en-US" sz="2000" dirty="0">
              <a:solidFill>
                <a:srgbClr val="FFC000"/>
              </a:solidFill>
            </a:endParaRPr>
          </a:p>
          <a:p>
            <a:pPr marL="0" indent="0">
              <a:buNone/>
            </a:pPr>
            <a:endParaRPr lang="en-US" sz="2000" b="1" u="sng" dirty="0" smtClean="0">
              <a:solidFill>
                <a:schemeClr val="accent2">
                  <a:lumMod val="50000"/>
                </a:schemeClr>
              </a:solidFill>
            </a:endParaRPr>
          </a:p>
          <a:p>
            <a:pPr marL="0" indent="0">
              <a:buNone/>
            </a:pPr>
            <a:r>
              <a:rPr lang="en-US" sz="2000" b="1" u="sng" dirty="0" smtClean="0">
                <a:solidFill>
                  <a:schemeClr val="accent2">
                    <a:lumMod val="50000"/>
                  </a:schemeClr>
                </a:solidFill>
              </a:rPr>
              <a:t>Navigation </a:t>
            </a:r>
            <a:r>
              <a:rPr lang="en-US" sz="2000" b="1" u="sng" dirty="0">
                <a:solidFill>
                  <a:schemeClr val="accent2">
                    <a:lumMod val="50000"/>
                  </a:schemeClr>
                </a:solidFill>
              </a:rPr>
              <a:t>Only</a:t>
            </a:r>
            <a:r>
              <a:rPr lang="en-US" sz="2000" b="1" dirty="0">
                <a:solidFill>
                  <a:schemeClr val="accent2">
                    <a:lumMod val="50000"/>
                  </a:schemeClr>
                </a:solidFill>
              </a:rPr>
              <a:t> – </a:t>
            </a:r>
            <a:r>
              <a:rPr lang="en-US" sz="2000" dirty="0"/>
              <a:t>Navigation-only allows payment for navigation services provided to a woman who meets age and income requirements and has group or private insurance to pay for the screening/diagnostic services.  This navigation only will need to be entered as reporting only (R/O). </a:t>
            </a:r>
            <a:endParaRPr lang="en-US" sz="2000" b="1" dirty="0">
              <a:solidFill>
                <a:schemeClr val="accent2">
                  <a:lumMod val="50000"/>
                </a:schemeClr>
              </a:solidFill>
            </a:endParaRPr>
          </a:p>
          <a:p>
            <a:pPr marL="0" indent="0">
              <a:buNone/>
            </a:pPr>
            <a:endParaRPr lang="en-US" dirty="0"/>
          </a:p>
        </p:txBody>
      </p:sp>
      <p:sp>
        <p:nvSpPr>
          <p:cNvPr id="4" name="TextBox 3"/>
          <p:cNvSpPr txBox="1"/>
          <p:nvPr/>
        </p:nvSpPr>
        <p:spPr>
          <a:xfrm>
            <a:off x="762000" y="6248400"/>
            <a:ext cx="64008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Visit Types are in SMHW Manual Section 4</a:t>
            </a:r>
          </a:p>
        </p:txBody>
      </p:sp>
    </p:spTree>
    <p:extLst>
      <p:ext uri="{BB962C8B-B14F-4D97-AF65-F5344CB8AC3E}">
        <p14:creationId xmlns:p14="http://schemas.microsoft.com/office/powerpoint/2010/main" val="333541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743712"/>
          </a:xfrm>
        </p:spPr>
        <p:txBody>
          <a:bodyPr>
            <a:noAutofit/>
          </a:bodyPr>
          <a:lstStyle/>
          <a:p>
            <a:pPr algn="ctr"/>
            <a:r>
              <a:rPr lang="en-US" sz="2800" dirty="0" smtClean="0">
                <a:latin typeface="Arial Black" panose="020B0A04020102020204" pitchFamily="34" charset="0"/>
              </a:rPr>
              <a:t>HIGH RISK </a:t>
            </a:r>
            <a:r>
              <a:rPr lang="en-US" sz="2800" dirty="0">
                <a:latin typeface="Arial Black" panose="020B0A04020102020204" pitchFamily="34" charset="0"/>
              </a:rPr>
              <a:t>SCREENING FOR BREAST CANCER</a:t>
            </a:r>
          </a:p>
        </p:txBody>
      </p:sp>
      <p:sp>
        <p:nvSpPr>
          <p:cNvPr id="3" name="Content Placeholder 2"/>
          <p:cNvSpPr>
            <a:spLocks noGrp="1"/>
          </p:cNvSpPr>
          <p:nvPr>
            <p:ph idx="1"/>
          </p:nvPr>
        </p:nvSpPr>
        <p:spPr>
          <a:xfrm>
            <a:off x="457200" y="1828800"/>
            <a:ext cx="8077200" cy="4495800"/>
          </a:xfrm>
        </p:spPr>
        <p:txBody>
          <a:bodyPr>
            <a:normAutofit/>
          </a:bodyPr>
          <a:lstStyle/>
          <a:p>
            <a:pPr marL="0" indent="0">
              <a:buNone/>
            </a:pPr>
            <a:r>
              <a:rPr lang="en-US" sz="2000" dirty="0"/>
              <a:t>During the visit, </a:t>
            </a:r>
            <a:r>
              <a:rPr lang="en-US" sz="2000" dirty="0" smtClean="0"/>
              <a:t>screen </a:t>
            </a:r>
            <a:r>
              <a:rPr lang="en-US" sz="2000" dirty="0"/>
              <a:t>the patient and document </a:t>
            </a:r>
            <a:r>
              <a:rPr lang="en-US" sz="2000" dirty="0" smtClean="0"/>
              <a:t>a high risk assessment.   </a:t>
            </a:r>
            <a:r>
              <a:rPr lang="en-US" sz="2000" dirty="0"/>
              <a:t>I</a:t>
            </a:r>
            <a:r>
              <a:rPr lang="en-US" sz="2000" dirty="0" smtClean="0"/>
              <a:t>f the </a:t>
            </a:r>
            <a:r>
              <a:rPr lang="en-US" sz="2000" dirty="0"/>
              <a:t>patient meets the high risk </a:t>
            </a:r>
            <a:r>
              <a:rPr lang="en-US" sz="2000" dirty="0" smtClean="0"/>
              <a:t>criteria</a:t>
            </a:r>
            <a:r>
              <a:rPr lang="en-US" sz="2000" dirty="0"/>
              <a:t> </a:t>
            </a:r>
            <a:r>
              <a:rPr lang="en-US" sz="2000" dirty="0" smtClean="0"/>
              <a:t>(next slides) the program may pay for an MRI.  </a:t>
            </a:r>
          </a:p>
          <a:p>
            <a:pPr marL="0" indent="0">
              <a:buNone/>
            </a:pPr>
            <a:endParaRPr lang="en-US" sz="2000" dirty="0"/>
          </a:p>
          <a:p>
            <a:pPr marL="0" indent="0">
              <a:buNone/>
            </a:pPr>
            <a:r>
              <a:rPr lang="en-US" sz="2000" dirty="0"/>
              <a:t>SMHW will pay for </a:t>
            </a:r>
            <a:r>
              <a:rPr lang="en-US" sz="2000" dirty="0" smtClean="0"/>
              <a:t>an annual </a:t>
            </a:r>
            <a:r>
              <a:rPr lang="en-US" sz="2000" dirty="0"/>
              <a:t>screening breast MRI </a:t>
            </a:r>
            <a:r>
              <a:rPr lang="en-US" sz="2000" dirty="0" smtClean="0"/>
              <a:t>as funding is available (with prior approval)</a:t>
            </a:r>
          </a:p>
          <a:p>
            <a:pPr marL="0" indent="0">
              <a:buNone/>
            </a:pPr>
            <a:endParaRPr lang="en-US" sz="2000" dirty="0" smtClean="0"/>
          </a:p>
          <a:p>
            <a:pPr marL="0" indent="0">
              <a:buNone/>
            </a:pPr>
            <a:r>
              <a:rPr lang="en-US" sz="2000" dirty="0"/>
              <a:t>Contact your RPC or Central Office to request MRI </a:t>
            </a:r>
            <a:r>
              <a:rPr lang="en-US" sz="2000" dirty="0" smtClean="0"/>
              <a:t>approval.  Document </a:t>
            </a:r>
            <a:r>
              <a:rPr lang="en-US" sz="2000" dirty="0"/>
              <a:t>the approval in the C</a:t>
            </a:r>
            <a:r>
              <a:rPr lang="en-US" sz="2000" dirty="0" smtClean="0"/>
              <a:t>omment’s section of </a:t>
            </a:r>
            <a:r>
              <a:rPr lang="en-US" sz="2000" dirty="0"/>
              <a:t>the claim form. </a:t>
            </a:r>
          </a:p>
          <a:p>
            <a:endParaRPr lang="en-US" dirty="0"/>
          </a:p>
          <a:p>
            <a:endParaRPr lang="en-US" dirty="0"/>
          </a:p>
        </p:txBody>
      </p:sp>
      <p:sp>
        <p:nvSpPr>
          <p:cNvPr id="4" name="TextBox 3"/>
          <p:cNvSpPr txBox="1"/>
          <p:nvPr/>
        </p:nvSpPr>
        <p:spPr>
          <a:xfrm>
            <a:off x="457200" y="6477000"/>
            <a:ext cx="6172200" cy="307777"/>
          </a:xfrm>
          <a:prstGeom prst="rect">
            <a:avLst/>
          </a:prstGeom>
          <a:noFill/>
        </p:spPr>
        <p:txBody>
          <a:bodyPr wrap="square" rtlCol="0">
            <a:spAutoFit/>
          </a:bodyPr>
          <a:lstStyle/>
          <a:p>
            <a:r>
              <a:rPr lang="en-US" sz="1400" dirty="0" smtClean="0">
                <a:solidFill>
                  <a:schemeClr val="accent1">
                    <a:lumMod val="75000"/>
                  </a:schemeClr>
                </a:solidFill>
                <a:latin typeface="Arial Black" panose="020B0A04020102020204" pitchFamily="34" charset="0"/>
              </a:rPr>
              <a:t>High Risk are </a:t>
            </a:r>
            <a:r>
              <a:rPr lang="en-US" sz="1400" dirty="0">
                <a:solidFill>
                  <a:schemeClr val="accent1">
                    <a:lumMod val="75000"/>
                  </a:schemeClr>
                </a:solidFill>
                <a:latin typeface="Arial Black" panose="020B0A04020102020204" pitchFamily="34" charset="0"/>
              </a:rPr>
              <a:t>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4</a:t>
            </a:r>
          </a:p>
        </p:txBody>
      </p:sp>
    </p:spTree>
    <p:extLst>
      <p:ext uri="{BB962C8B-B14F-4D97-AF65-F5344CB8AC3E}">
        <p14:creationId xmlns:p14="http://schemas.microsoft.com/office/powerpoint/2010/main" val="426784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990600"/>
          </a:xfrm>
        </p:spPr>
        <p:txBody>
          <a:bodyPr>
            <a:noAutofit/>
          </a:bodyPr>
          <a:lstStyle/>
          <a:p>
            <a:pPr algn="ctr"/>
            <a:r>
              <a:rPr lang="en-US" sz="2800" dirty="0">
                <a:latin typeface="Arial Black" panose="020B0A04020102020204" pitchFamily="34" charset="0"/>
              </a:rPr>
              <a:t>HIGH RISK CRITERIA FOR BREAST </a:t>
            </a:r>
            <a:r>
              <a:rPr lang="en-US" sz="2800" dirty="0" smtClean="0">
                <a:latin typeface="Arial Black" panose="020B0A04020102020204" pitchFamily="34" charset="0"/>
              </a:rPr>
              <a:t>CANCER (CONTINUED</a:t>
            </a:r>
            <a:r>
              <a:rPr lang="en-US" sz="2800" dirty="0">
                <a:latin typeface="Arial Black" panose="020B0A04020102020204" pitchFamily="34" charset="0"/>
              </a:rPr>
              <a:t>)</a:t>
            </a:r>
          </a:p>
        </p:txBody>
      </p:sp>
      <p:sp>
        <p:nvSpPr>
          <p:cNvPr id="3" name="Content Placeholder 2"/>
          <p:cNvSpPr>
            <a:spLocks noGrp="1"/>
          </p:cNvSpPr>
          <p:nvPr>
            <p:ph idx="1"/>
          </p:nvPr>
        </p:nvSpPr>
        <p:spPr>
          <a:xfrm>
            <a:off x="381000" y="1828800"/>
            <a:ext cx="8382000" cy="4495800"/>
          </a:xfrm>
        </p:spPr>
        <p:txBody>
          <a:bodyPr>
            <a:normAutofit fontScale="62500" lnSpcReduction="20000"/>
          </a:bodyPr>
          <a:lstStyle/>
          <a:p>
            <a:pPr marL="0" indent="0">
              <a:buNone/>
            </a:pPr>
            <a:r>
              <a:rPr lang="en-US" sz="3200" dirty="0"/>
              <a:t>The HIGH RISK section should be marked YES if there is a: </a:t>
            </a:r>
          </a:p>
          <a:p>
            <a:pPr marL="0" indent="0">
              <a:buNone/>
            </a:pPr>
            <a:endParaRPr lang="en-US" sz="3200" dirty="0" smtClean="0"/>
          </a:p>
          <a:p>
            <a:pPr>
              <a:buFont typeface="Wingdings" panose="05000000000000000000" pitchFamily="2" charset="2"/>
              <a:buChar char="§"/>
            </a:pPr>
            <a:r>
              <a:rPr lang="en-US" sz="2800" dirty="0" smtClean="0"/>
              <a:t> </a:t>
            </a:r>
            <a:r>
              <a:rPr lang="en-US" sz="2800" u="sng" dirty="0" smtClean="0"/>
              <a:t>Known</a:t>
            </a:r>
            <a:r>
              <a:rPr lang="en-US" sz="2800" dirty="0" smtClean="0"/>
              <a:t> genetic mutation such as BRCA 1 or 2</a:t>
            </a:r>
          </a:p>
          <a:p>
            <a:endParaRPr lang="en-US" sz="2800" dirty="0"/>
          </a:p>
          <a:p>
            <a:pPr>
              <a:buFont typeface="Wingdings" panose="05000000000000000000" pitchFamily="2" charset="2"/>
              <a:buChar char="§"/>
            </a:pPr>
            <a:r>
              <a:rPr lang="en-US" sz="2800" dirty="0"/>
              <a:t>First-degree relative whom is a BRCA </a:t>
            </a:r>
            <a:r>
              <a:rPr lang="en-US" sz="2800" dirty="0" smtClean="0"/>
              <a:t>carrier (</a:t>
            </a:r>
            <a:r>
              <a:rPr lang="en-US" sz="2800" dirty="0"/>
              <a:t>parent, full sibling or biological child)</a:t>
            </a:r>
          </a:p>
          <a:p>
            <a:endParaRPr lang="en-US" sz="2800" dirty="0"/>
          </a:p>
          <a:p>
            <a:pPr>
              <a:buFont typeface="Wingdings" panose="05000000000000000000" pitchFamily="2" charset="2"/>
              <a:buChar char="§"/>
            </a:pPr>
            <a:r>
              <a:rPr lang="en-US" sz="2800" dirty="0"/>
              <a:t>Lifetime risk of 20 - 25% or greater as defined by risk assessment models such as BRCAPRO, Tyrer-Cuzick or GAIL </a:t>
            </a:r>
          </a:p>
          <a:p>
            <a:pPr marL="0" indent="0">
              <a:buNone/>
            </a:pPr>
            <a:endParaRPr lang="en-US" sz="2000" dirty="0"/>
          </a:p>
          <a:p>
            <a:pPr marL="0" indent="0">
              <a:buNone/>
            </a:pPr>
            <a:endParaRPr lang="en-US" sz="2000" dirty="0" smtClean="0"/>
          </a:p>
          <a:p>
            <a:pPr marL="0" indent="0">
              <a:buNone/>
            </a:pPr>
            <a:r>
              <a:rPr lang="en-US" sz="2600" dirty="0" smtClean="0">
                <a:solidFill>
                  <a:srgbClr val="FF0000"/>
                </a:solidFill>
              </a:rPr>
              <a:t>If </a:t>
            </a:r>
            <a:r>
              <a:rPr lang="en-US" sz="2600" dirty="0">
                <a:solidFill>
                  <a:srgbClr val="FF0000"/>
                </a:solidFill>
              </a:rPr>
              <a:t>these criteria are not evident, mark NO.</a:t>
            </a:r>
          </a:p>
          <a:p>
            <a:pPr marL="0" indent="0">
              <a:buNone/>
            </a:pPr>
            <a:r>
              <a:rPr lang="en-US" sz="2600" dirty="0">
                <a:solidFill>
                  <a:srgbClr val="FF0000"/>
                </a:solidFill>
              </a:rPr>
              <a:t>If the clinician did not assess a patient for risk or high risk for breast and/or cervical </a:t>
            </a:r>
          </a:p>
          <a:p>
            <a:pPr marL="0" indent="0">
              <a:buNone/>
            </a:pPr>
            <a:r>
              <a:rPr lang="en-US" sz="2600" dirty="0">
                <a:solidFill>
                  <a:srgbClr val="FF0000"/>
                </a:solidFill>
              </a:rPr>
              <a:t>     cancer is unknown, mark NOT ASSESSED/UNKNOWN.</a:t>
            </a:r>
          </a:p>
          <a:p>
            <a:endParaRPr lang="en-US" dirty="0"/>
          </a:p>
        </p:txBody>
      </p:sp>
      <p:sp>
        <p:nvSpPr>
          <p:cNvPr id="5" name="TextBox 4"/>
          <p:cNvSpPr txBox="1"/>
          <p:nvPr/>
        </p:nvSpPr>
        <p:spPr>
          <a:xfrm>
            <a:off x="457200" y="6477000"/>
            <a:ext cx="5781131" cy="307777"/>
          </a:xfrm>
          <a:prstGeom prst="rect">
            <a:avLst/>
          </a:prstGeom>
          <a:noFill/>
        </p:spPr>
        <p:txBody>
          <a:bodyPr wrap="square" rtlCol="0">
            <a:spAutoFit/>
          </a:bodyPr>
          <a:lstStyle/>
          <a:p>
            <a:r>
              <a:rPr lang="en-US" sz="1400" dirty="0" smtClean="0">
                <a:solidFill>
                  <a:schemeClr val="accent1">
                    <a:lumMod val="75000"/>
                  </a:schemeClr>
                </a:solidFill>
                <a:latin typeface="Arial Black" panose="020B0A04020102020204" pitchFamily="34" charset="0"/>
              </a:rPr>
              <a:t>High Risk Criteria </a:t>
            </a:r>
            <a:r>
              <a:rPr lang="en-US" sz="1400" dirty="0">
                <a:solidFill>
                  <a:schemeClr val="accent1">
                    <a:lumMod val="75000"/>
                  </a:schemeClr>
                </a:solidFill>
                <a:latin typeface="Arial Black" panose="020B0A04020102020204" pitchFamily="34" charset="0"/>
              </a:rPr>
              <a:t>are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4</a:t>
            </a:r>
          </a:p>
        </p:txBody>
      </p:sp>
    </p:spTree>
    <p:extLst>
      <p:ext uri="{BB962C8B-B14F-4D97-AF65-F5344CB8AC3E}">
        <p14:creationId xmlns:p14="http://schemas.microsoft.com/office/powerpoint/2010/main" val="2493064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44880"/>
          </a:xfrm>
        </p:spPr>
        <p:txBody>
          <a:bodyPr>
            <a:noAutofit/>
          </a:bodyPr>
          <a:lstStyle/>
          <a:p>
            <a:pPr algn="ctr"/>
            <a:r>
              <a:rPr lang="en-US" sz="2800" b="1" dirty="0">
                <a:latin typeface="Arial Black" panose="020B0A04020102020204" pitchFamily="34" charset="0"/>
              </a:rPr>
              <a:t>HIGH RISK CRITERIA FOR CERVICAL </a:t>
            </a:r>
            <a:r>
              <a:rPr lang="en-US" sz="2800" b="1" dirty="0" smtClean="0">
                <a:latin typeface="Arial Black" panose="020B0A04020102020204" pitchFamily="34" charset="0"/>
              </a:rPr>
              <a:t>CANCER </a:t>
            </a:r>
            <a:endParaRPr lang="en-US" sz="2800" b="1" dirty="0">
              <a:latin typeface="Arial Black" panose="020B0A04020102020204" pitchFamily="34" charset="0"/>
            </a:endParaRPr>
          </a:p>
        </p:txBody>
      </p:sp>
      <p:sp>
        <p:nvSpPr>
          <p:cNvPr id="3" name="Content Placeholder 2"/>
          <p:cNvSpPr>
            <a:spLocks noGrp="1"/>
          </p:cNvSpPr>
          <p:nvPr>
            <p:ph idx="1"/>
          </p:nvPr>
        </p:nvSpPr>
        <p:spPr>
          <a:xfrm>
            <a:off x="304800" y="1676400"/>
            <a:ext cx="8686800" cy="4648200"/>
          </a:xfrm>
        </p:spPr>
        <p:txBody>
          <a:bodyPr>
            <a:normAutofit fontScale="55000" lnSpcReduction="20000"/>
          </a:bodyPr>
          <a:lstStyle/>
          <a:p>
            <a:pPr marL="0" lvl="0" indent="0">
              <a:buNone/>
            </a:pPr>
            <a:r>
              <a:rPr lang="en-US" sz="3600" dirty="0"/>
              <a:t>The HIGH RISK section should be marked YES if the client has</a:t>
            </a:r>
            <a:r>
              <a:rPr lang="en-US" sz="3600" dirty="0" smtClean="0"/>
              <a:t>:</a:t>
            </a:r>
          </a:p>
          <a:p>
            <a:pPr marL="0" lvl="0" indent="0">
              <a:buNone/>
            </a:pPr>
            <a:endParaRPr lang="en-US" sz="3600" dirty="0"/>
          </a:p>
          <a:p>
            <a:pPr>
              <a:buFont typeface="Wingdings" panose="05000000000000000000" pitchFamily="2" charset="2"/>
              <a:buChar char="§"/>
            </a:pPr>
            <a:r>
              <a:rPr lang="en-US" sz="3200" dirty="0"/>
              <a:t>Human Immunodeficiency Virus (HIV) </a:t>
            </a:r>
          </a:p>
          <a:p>
            <a:pPr>
              <a:buFont typeface="Wingdings" panose="05000000000000000000" pitchFamily="2" charset="2"/>
              <a:buChar char="§"/>
            </a:pPr>
            <a:endParaRPr lang="en-US" sz="3200" dirty="0"/>
          </a:p>
          <a:p>
            <a:pPr lvl="0">
              <a:buFont typeface="Wingdings" panose="05000000000000000000" pitchFamily="2" charset="2"/>
              <a:buChar char="§"/>
            </a:pPr>
            <a:r>
              <a:rPr lang="en-US" sz="3200" dirty="0"/>
              <a:t>Had an organ transplant </a:t>
            </a:r>
          </a:p>
          <a:p>
            <a:pPr lvl="0">
              <a:buFont typeface="Wingdings" panose="05000000000000000000" pitchFamily="2" charset="2"/>
              <a:buChar char="§"/>
            </a:pPr>
            <a:endParaRPr lang="en-US" sz="3200" dirty="0"/>
          </a:p>
          <a:p>
            <a:pPr lvl="0">
              <a:buFont typeface="Wingdings" panose="05000000000000000000" pitchFamily="2" charset="2"/>
              <a:buChar char="§"/>
            </a:pPr>
            <a:r>
              <a:rPr lang="en-US" sz="3200" dirty="0"/>
              <a:t>Immunocompromised with another health condition</a:t>
            </a:r>
          </a:p>
          <a:p>
            <a:pPr lvl="0">
              <a:buFont typeface="Wingdings" panose="05000000000000000000" pitchFamily="2" charset="2"/>
              <a:buChar char="§"/>
            </a:pPr>
            <a:endParaRPr lang="en-US" sz="3200" dirty="0"/>
          </a:p>
          <a:p>
            <a:pPr lvl="0">
              <a:buFont typeface="Wingdings" panose="05000000000000000000" pitchFamily="2" charset="2"/>
              <a:buChar char="§"/>
            </a:pPr>
            <a:r>
              <a:rPr lang="en-US" sz="3200" dirty="0"/>
              <a:t>Diethylstilbestrol (DES) exposure in utero</a:t>
            </a:r>
          </a:p>
          <a:p>
            <a:pPr marL="0" indent="0">
              <a:buNone/>
            </a:pPr>
            <a:endParaRPr lang="en-US" sz="2800" dirty="0"/>
          </a:p>
          <a:p>
            <a:pPr marL="0" indent="0">
              <a:buNone/>
            </a:pPr>
            <a:endParaRPr lang="en-US" sz="2800" dirty="0"/>
          </a:p>
          <a:p>
            <a:pPr marL="0" indent="0">
              <a:buNone/>
            </a:pPr>
            <a:r>
              <a:rPr lang="en-US" sz="2900" dirty="0" smtClean="0">
                <a:solidFill>
                  <a:srgbClr val="FF0000"/>
                </a:solidFill>
              </a:rPr>
              <a:t>If </a:t>
            </a:r>
            <a:r>
              <a:rPr lang="en-US" sz="2900" dirty="0">
                <a:solidFill>
                  <a:srgbClr val="FF0000"/>
                </a:solidFill>
              </a:rPr>
              <a:t>these criteria are not evident mark NO.</a:t>
            </a:r>
          </a:p>
          <a:p>
            <a:pPr marL="0" indent="0">
              <a:buNone/>
            </a:pPr>
            <a:r>
              <a:rPr lang="en-US" sz="2900" dirty="0">
                <a:solidFill>
                  <a:srgbClr val="FF0000"/>
                </a:solidFill>
              </a:rPr>
              <a:t>If the clinician did not assess a patient for risk or high risk for breast and/or </a:t>
            </a:r>
            <a:r>
              <a:rPr lang="en-US" sz="2900" dirty="0" smtClean="0">
                <a:solidFill>
                  <a:srgbClr val="FF0000"/>
                </a:solidFill>
              </a:rPr>
              <a:t>cervical             	cancer is </a:t>
            </a:r>
            <a:r>
              <a:rPr lang="en-US" sz="2900" dirty="0">
                <a:solidFill>
                  <a:srgbClr val="FF0000"/>
                </a:solidFill>
              </a:rPr>
              <a:t>unknown, mark NOT ASSESSED/UNKNOWN.</a:t>
            </a:r>
          </a:p>
          <a:p>
            <a:pPr marL="0" indent="0">
              <a:buNone/>
            </a:pPr>
            <a:endParaRPr lang="en-US" dirty="0"/>
          </a:p>
          <a:p>
            <a:endParaRPr lang="en-US" dirty="0"/>
          </a:p>
        </p:txBody>
      </p:sp>
      <p:sp>
        <p:nvSpPr>
          <p:cNvPr id="4" name="TextBox 3"/>
          <p:cNvSpPr txBox="1"/>
          <p:nvPr/>
        </p:nvSpPr>
        <p:spPr>
          <a:xfrm>
            <a:off x="457200" y="6352032"/>
            <a:ext cx="57912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High Risk are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4</a:t>
            </a:r>
          </a:p>
        </p:txBody>
      </p:sp>
    </p:spTree>
    <p:extLst>
      <p:ext uri="{BB962C8B-B14F-4D97-AF65-F5344CB8AC3E}">
        <p14:creationId xmlns:p14="http://schemas.microsoft.com/office/powerpoint/2010/main" val="814593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43"/>
            <a:ext cx="8305800" cy="1143000"/>
          </a:xfrm>
        </p:spPr>
        <p:txBody>
          <a:bodyPr>
            <a:normAutofit/>
          </a:bodyPr>
          <a:lstStyle/>
          <a:p>
            <a:pPr algn="ctr"/>
            <a:r>
              <a:rPr lang="en-US" sz="2800" b="1" u="sng" dirty="0" smtClean="0">
                <a:solidFill>
                  <a:schemeClr val="tx1"/>
                </a:solidFill>
                <a:latin typeface="Arial Black" panose="020B0A04020102020204" pitchFamily="34" charset="0"/>
              </a:rPr>
              <a:t/>
            </a:r>
            <a:br>
              <a:rPr lang="en-US" sz="2800" b="1" u="sng" dirty="0" smtClean="0">
                <a:solidFill>
                  <a:schemeClr val="tx1"/>
                </a:solidFill>
                <a:latin typeface="Arial Black" panose="020B0A04020102020204" pitchFamily="34" charset="0"/>
              </a:rPr>
            </a:br>
            <a:r>
              <a:rPr lang="en-US" sz="2800" b="1" dirty="0" smtClean="0">
                <a:latin typeface="Arial Black" panose="020B0A04020102020204" pitchFamily="34" charset="0"/>
              </a:rPr>
              <a:t>SCREENING MAMMOGRAMS UNDER 50</a:t>
            </a:r>
            <a:endParaRPr lang="en-US" sz="2800" b="1" dirty="0">
              <a:latin typeface="Arial Black" panose="020B0A04020102020204" pitchFamily="34" charset="0"/>
            </a:endParaRPr>
          </a:p>
        </p:txBody>
      </p:sp>
      <p:sp>
        <p:nvSpPr>
          <p:cNvPr id="3" name="Rectangle 2"/>
          <p:cNvSpPr/>
          <p:nvPr/>
        </p:nvSpPr>
        <p:spPr>
          <a:xfrm>
            <a:off x="457200" y="1905000"/>
            <a:ext cx="8001000" cy="2616101"/>
          </a:xfrm>
          <a:prstGeom prst="rect">
            <a:avLst/>
          </a:prstGeom>
        </p:spPr>
        <p:txBody>
          <a:bodyPr wrap="square">
            <a:spAutoFit/>
          </a:bodyPr>
          <a:lstStyle/>
          <a:p>
            <a:r>
              <a:rPr lang="en-US" sz="2000" dirty="0" smtClean="0"/>
              <a:t>As funding allows, prior authorization requests for screening mammograms for SMHW clients ages 40-49 may be e-mailed to:   </a:t>
            </a:r>
          </a:p>
          <a:p>
            <a:endParaRPr lang="en-US" sz="2000" dirty="0" smtClean="0"/>
          </a:p>
          <a:p>
            <a:pPr algn="ctr"/>
            <a:r>
              <a:rPr lang="en-US" sz="2000" b="1" u="sng" dirty="0" smtClean="0">
                <a:solidFill>
                  <a:srgbClr val="0070C0"/>
                </a:solidFill>
              </a:rPr>
              <a:t>SMHWAuthorization@health.mo.gov </a:t>
            </a:r>
          </a:p>
          <a:p>
            <a:pPr algn="ctr"/>
            <a:endParaRPr lang="en-US" sz="2000" b="1" u="sng" dirty="0">
              <a:solidFill>
                <a:schemeClr val="accent2">
                  <a:lumMod val="50000"/>
                </a:schemeClr>
              </a:solidFill>
            </a:endParaRPr>
          </a:p>
          <a:p>
            <a:r>
              <a:rPr lang="en-US" sz="2000" dirty="0"/>
              <a:t>The provider will receive an emailed response from </a:t>
            </a:r>
            <a:r>
              <a:rPr lang="en-US" sz="2000" dirty="0" smtClean="0"/>
              <a:t>SMHW </a:t>
            </a:r>
            <a:r>
              <a:rPr lang="en-US" sz="2000" dirty="0"/>
              <a:t>with an approval or a denial.</a:t>
            </a:r>
            <a:endParaRPr lang="en-US" sz="2000" b="1" u="sng" dirty="0" smtClean="0">
              <a:solidFill>
                <a:schemeClr val="accent2">
                  <a:lumMod val="50000"/>
                </a:schemeClr>
              </a:solidFill>
            </a:endParaRPr>
          </a:p>
          <a:p>
            <a:pPr algn="ctr"/>
            <a:endParaRPr lang="en-US" sz="2400" b="1" u="sng" dirty="0" smtClean="0">
              <a:solidFill>
                <a:schemeClr val="accent2">
                  <a:lumMod val="50000"/>
                </a:schemeClr>
              </a:solidFill>
            </a:endParaRPr>
          </a:p>
        </p:txBody>
      </p:sp>
      <p:sp>
        <p:nvSpPr>
          <p:cNvPr id="5" name="Rectangle 4"/>
          <p:cNvSpPr/>
          <p:nvPr/>
        </p:nvSpPr>
        <p:spPr>
          <a:xfrm>
            <a:off x="1219200" y="4418915"/>
            <a:ext cx="7010400" cy="707886"/>
          </a:xfrm>
          <a:prstGeom prst="rect">
            <a:avLst/>
          </a:prstGeom>
        </p:spPr>
        <p:txBody>
          <a:bodyPr wrap="square">
            <a:spAutoFit/>
          </a:bodyPr>
          <a:lstStyle/>
          <a:p>
            <a:pPr algn="r"/>
            <a:r>
              <a:rPr lang="en-US" sz="2000" dirty="0" smtClean="0"/>
              <a:t> </a:t>
            </a:r>
          </a:p>
          <a:p>
            <a:pPr algn="r"/>
            <a:r>
              <a:rPr lang="en-US" sz="2000" dirty="0" smtClean="0"/>
              <a:t>  </a:t>
            </a:r>
          </a:p>
        </p:txBody>
      </p:sp>
      <p:sp>
        <p:nvSpPr>
          <p:cNvPr id="6" name="Rectangle 5"/>
          <p:cNvSpPr/>
          <p:nvPr/>
        </p:nvSpPr>
        <p:spPr>
          <a:xfrm>
            <a:off x="1143000" y="4953000"/>
            <a:ext cx="7315200" cy="5807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10" name="TextBox 9"/>
          <p:cNvSpPr txBox="1"/>
          <p:nvPr/>
        </p:nvSpPr>
        <p:spPr>
          <a:xfrm>
            <a:off x="1295400" y="5029200"/>
            <a:ext cx="7162800" cy="400110"/>
          </a:xfrm>
          <a:prstGeom prst="rect">
            <a:avLst/>
          </a:prstGeom>
          <a:noFill/>
        </p:spPr>
        <p:txBody>
          <a:bodyPr wrap="square" rtlCol="0">
            <a:spAutoFit/>
          </a:bodyPr>
          <a:lstStyle/>
          <a:p>
            <a:pPr algn="ctr"/>
            <a:r>
              <a:rPr lang="en-US" sz="2000" dirty="0" smtClean="0"/>
              <a:t>Approval is dependent </a:t>
            </a:r>
            <a:r>
              <a:rPr lang="en-US" sz="2000" dirty="0"/>
              <a:t>upon availability </a:t>
            </a:r>
            <a:r>
              <a:rPr lang="en-US" sz="2000" dirty="0" smtClean="0"/>
              <a:t>of </a:t>
            </a:r>
            <a:r>
              <a:rPr lang="en-US" sz="2000" dirty="0"/>
              <a:t>funds</a:t>
            </a:r>
            <a:r>
              <a:rPr lang="en-US" dirty="0"/>
              <a:t>.</a:t>
            </a:r>
          </a:p>
        </p:txBody>
      </p:sp>
      <p:sp>
        <p:nvSpPr>
          <p:cNvPr id="4" name="TextBox 3"/>
          <p:cNvSpPr txBox="1"/>
          <p:nvPr/>
        </p:nvSpPr>
        <p:spPr>
          <a:xfrm>
            <a:off x="457200" y="6488669"/>
            <a:ext cx="7772400" cy="307777"/>
          </a:xfrm>
          <a:prstGeom prst="rect">
            <a:avLst/>
          </a:prstGeom>
          <a:noFill/>
        </p:spPr>
        <p:txBody>
          <a:bodyPr wrap="square" rtlCol="0">
            <a:spAutoFit/>
          </a:bodyPr>
          <a:lstStyle/>
          <a:p>
            <a:r>
              <a:rPr lang="en-US" sz="1400" b="1" dirty="0" smtClean="0">
                <a:solidFill>
                  <a:schemeClr val="accent1">
                    <a:lumMod val="75000"/>
                  </a:schemeClr>
                </a:solidFill>
                <a:latin typeface="Arial Black" panose="020B0A04020102020204" pitchFamily="34" charset="0"/>
              </a:rPr>
              <a:t>Screening Mammograms under 50 is in the SMHW Manual Section 4.5-4.6</a:t>
            </a:r>
            <a:endParaRPr lang="en-US" sz="14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304600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972312"/>
          </a:xfrm>
        </p:spPr>
        <p:txBody>
          <a:bodyPr>
            <a:normAutofit/>
          </a:bodyPr>
          <a:lstStyle/>
          <a:p>
            <a:pPr algn="ctr"/>
            <a:r>
              <a:rPr lang="en-US" sz="2800" b="1" dirty="0">
                <a:latin typeface="Arial Black" panose="020B0A04020102020204" pitchFamily="34" charset="0"/>
              </a:rPr>
              <a:t>SCREENING MAMMOGRAMS UNDER </a:t>
            </a:r>
            <a:r>
              <a:rPr lang="en-US" sz="2800" b="1" dirty="0" smtClean="0">
                <a:latin typeface="Arial Black" panose="020B0A04020102020204" pitchFamily="34" charset="0"/>
              </a:rPr>
              <a:t>50 (CONTINUED) </a:t>
            </a:r>
            <a:endParaRPr lang="en-US" sz="2800" b="1" dirty="0">
              <a:latin typeface="Arial Black" panose="020B0A04020102020204" pitchFamily="34" charset="0"/>
            </a:endParaRPr>
          </a:p>
        </p:txBody>
      </p:sp>
      <p:sp>
        <p:nvSpPr>
          <p:cNvPr id="4" name="Content Placeholder 3"/>
          <p:cNvSpPr>
            <a:spLocks noGrp="1"/>
          </p:cNvSpPr>
          <p:nvPr>
            <p:ph idx="1"/>
          </p:nvPr>
        </p:nvSpPr>
        <p:spPr>
          <a:xfrm>
            <a:off x="457200" y="1752600"/>
            <a:ext cx="8229600" cy="4953000"/>
          </a:xfrm>
        </p:spPr>
        <p:txBody>
          <a:bodyPr>
            <a:noAutofit/>
          </a:bodyPr>
          <a:lstStyle/>
          <a:p>
            <a:pPr marL="0" indent="0">
              <a:buNone/>
            </a:pPr>
            <a:endParaRPr lang="en-US" sz="2000" dirty="0" smtClean="0"/>
          </a:p>
          <a:p>
            <a:pPr marL="0" indent="0">
              <a:buNone/>
            </a:pPr>
            <a:r>
              <a:rPr lang="en-US" sz="2000" dirty="0" smtClean="0"/>
              <a:t>When emailing SMHW for a screening mammogram approval, be sure:</a:t>
            </a:r>
          </a:p>
          <a:p>
            <a:pPr marL="0" indent="0">
              <a:buNone/>
            </a:pPr>
            <a:endParaRPr lang="en-US" sz="2000" dirty="0" smtClean="0"/>
          </a:p>
          <a:p>
            <a:pPr>
              <a:buFont typeface="Wingdings" panose="05000000000000000000" pitchFamily="2" charset="2"/>
              <a:buChar char="§"/>
            </a:pPr>
            <a:r>
              <a:rPr lang="en-US" sz="2000" dirty="0" smtClean="0"/>
              <a:t>The client is 40-49 years old at the time of the screening mammogram</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To provide client’s date of birth (DOB) </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The client is a Missouri resident</a:t>
            </a:r>
          </a:p>
          <a:p>
            <a:pPr>
              <a:buFont typeface="Wingdings" panose="05000000000000000000" pitchFamily="2" charset="2"/>
              <a:buChar char="§"/>
            </a:pPr>
            <a:endParaRPr lang="en-US" sz="2000" dirty="0" smtClean="0"/>
          </a:p>
          <a:p>
            <a:endParaRPr lang="en-US" sz="2000" dirty="0"/>
          </a:p>
          <a:p>
            <a:endParaRPr lang="en-US" sz="2000" dirty="0" smtClean="0"/>
          </a:p>
        </p:txBody>
      </p:sp>
      <p:sp>
        <p:nvSpPr>
          <p:cNvPr id="2" name="TextBox 1"/>
          <p:cNvSpPr txBox="1"/>
          <p:nvPr/>
        </p:nvSpPr>
        <p:spPr>
          <a:xfrm>
            <a:off x="609600" y="6248400"/>
            <a:ext cx="76962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Screening Mammograms under 50 is in the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4.5-4.6</a:t>
            </a:r>
          </a:p>
        </p:txBody>
      </p:sp>
    </p:spTree>
    <p:extLst>
      <p:ext uri="{BB962C8B-B14F-4D97-AF65-F5344CB8AC3E}">
        <p14:creationId xmlns:p14="http://schemas.microsoft.com/office/powerpoint/2010/main" val="2632512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00999" cy="900618"/>
          </a:xfrm>
        </p:spPr>
        <p:txBody>
          <a:bodyPr>
            <a:noAutofit/>
          </a:bodyPr>
          <a:lstStyle/>
          <a:p>
            <a:pPr algn="ctr"/>
            <a:r>
              <a:rPr lang="en-US" sz="2800" b="1" dirty="0">
                <a:latin typeface="Arial Black" panose="020B0A04020102020204" pitchFamily="34" charset="0"/>
              </a:rPr>
              <a:t>SCREENING MAMMOGRAMS UNDER 50 (CONTINUED) </a:t>
            </a:r>
          </a:p>
        </p:txBody>
      </p:sp>
      <p:sp>
        <p:nvSpPr>
          <p:cNvPr id="3" name="Content Placeholder 2"/>
          <p:cNvSpPr>
            <a:spLocks noGrp="1"/>
          </p:cNvSpPr>
          <p:nvPr>
            <p:ph idx="1"/>
          </p:nvPr>
        </p:nvSpPr>
        <p:spPr>
          <a:xfrm>
            <a:off x="609599" y="1752600"/>
            <a:ext cx="7391402" cy="4288763"/>
          </a:xfrm>
        </p:spPr>
        <p:txBody>
          <a:bodyPr>
            <a:normAutofit fontScale="32500" lnSpcReduction="20000"/>
          </a:bodyPr>
          <a:lstStyle/>
          <a:p>
            <a:endParaRPr lang="en-US" sz="2400" dirty="0" smtClean="0"/>
          </a:p>
          <a:p>
            <a:pPr>
              <a:buFont typeface="Wingdings" panose="05000000000000000000" pitchFamily="2" charset="2"/>
              <a:buChar char="§"/>
            </a:pPr>
            <a:endParaRPr lang="en-US" sz="5000" dirty="0" smtClean="0"/>
          </a:p>
          <a:p>
            <a:pPr>
              <a:buFont typeface="Wingdings" panose="05000000000000000000" pitchFamily="2" charset="2"/>
              <a:buChar char="§"/>
            </a:pPr>
            <a:r>
              <a:rPr lang="en-US" sz="6200" dirty="0" smtClean="0"/>
              <a:t>The </a:t>
            </a:r>
            <a:r>
              <a:rPr lang="en-US" sz="6200" dirty="0"/>
              <a:t>client has a Social Security Number (SSN)   </a:t>
            </a:r>
          </a:p>
          <a:p>
            <a:pPr>
              <a:buFont typeface="Wingdings" panose="05000000000000000000" pitchFamily="2" charset="2"/>
              <a:buChar char="§"/>
            </a:pPr>
            <a:endParaRPr lang="en-US" sz="6200" dirty="0" smtClean="0"/>
          </a:p>
          <a:p>
            <a:pPr>
              <a:buFont typeface="Wingdings" panose="05000000000000000000" pitchFamily="2" charset="2"/>
              <a:buChar char="§"/>
            </a:pPr>
            <a:r>
              <a:rPr lang="en-US" sz="6200" dirty="0" smtClean="0"/>
              <a:t>To </a:t>
            </a:r>
            <a:r>
              <a:rPr lang="en-US" sz="6200" dirty="0"/>
              <a:t>include the date of service (DOS)</a:t>
            </a:r>
          </a:p>
          <a:p>
            <a:pPr>
              <a:buFont typeface="Wingdings" panose="05000000000000000000" pitchFamily="2" charset="2"/>
              <a:buChar char="§"/>
            </a:pPr>
            <a:endParaRPr lang="en-US" sz="6200" dirty="0"/>
          </a:p>
          <a:p>
            <a:pPr>
              <a:buFont typeface="Wingdings" panose="05000000000000000000" pitchFamily="2" charset="2"/>
              <a:buChar char="§"/>
            </a:pPr>
            <a:r>
              <a:rPr lang="en-US" sz="6200" dirty="0" smtClean="0"/>
              <a:t>To include the organization’s name</a:t>
            </a:r>
            <a:endParaRPr lang="en-US" sz="6200" dirty="0"/>
          </a:p>
          <a:p>
            <a:pPr marL="0" indent="0">
              <a:buNone/>
            </a:pPr>
            <a:endParaRPr lang="en-US" sz="6200" dirty="0" smtClean="0"/>
          </a:p>
          <a:p>
            <a:pPr>
              <a:buFont typeface="Wingdings" panose="05000000000000000000" pitchFamily="2" charset="2"/>
              <a:buChar char="§"/>
            </a:pPr>
            <a:endParaRPr lang="en-US" sz="6200" dirty="0" smtClean="0"/>
          </a:p>
          <a:p>
            <a:endParaRPr lang="en-US" sz="6200" dirty="0"/>
          </a:p>
          <a:p>
            <a:pPr marL="0" indent="0" algn="ctr">
              <a:buNone/>
            </a:pPr>
            <a:r>
              <a:rPr lang="en-US" sz="6200" dirty="0" smtClean="0"/>
              <a:t>Note: Receive </a:t>
            </a:r>
            <a:r>
              <a:rPr lang="en-US" sz="6200" dirty="0"/>
              <a:t>Prior Authorization </a:t>
            </a:r>
            <a:r>
              <a:rPr lang="en-US" sz="6200" dirty="0" smtClean="0"/>
              <a:t>approval before </a:t>
            </a:r>
          </a:p>
          <a:p>
            <a:pPr marL="0" indent="0" algn="ctr">
              <a:buNone/>
            </a:pPr>
            <a:r>
              <a:rPr lang="en-US" sz="6200" dirty="0"/>
              <a:t> </a:t>
            </a:r>
            <a:r>
              <a:rPr lang="en-US" sz="6200" dirty="0" smtClean="0"/>
              <a:t>          performing the screening mammogram. </a:t>
            </a:r>
          </a:p>
          <a:p>
            <a:endParaRPr lang="en-US" dirty="0"/>
          </a:p>
        </p:txBody>
      </p:sp>
      <p:sp>
        <p:nvSpPr>
          <p:cNvPr id="4" name="TextBox 3"/>
          <p:cNvSpPr txBox="1"/>
          <p:nvPr/>
        </p:nvSpPr>
        <p:spPr>
          <a:xfrm>
            <a:off x="761999" y="6283745"/>
            <a:ext cx="7848599"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Screening Mammograms under 50 is in the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4.5-4.6</a:t>
            </a:r>
          </a:p>
        </p:txBody>
      </p:sp>
    </p:spTree>
    <p:extLst>
      <p:ext uri="{BB962C8B-B14F-4D97-AF65-F5344CB8AC3E}">
        <p14:creationId xmlns:p14="http://schemas.microsoft.com/office/powerpoint/2010/main" val="151039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00" y="457200"/>
            <a:ext cx="6347713" cy="914400"/>
          </a:xfrm>
        </p:spPr>
        <p:txBody>
          <a:bodyPr>
            <a:normAutofit/>
          </a:bodyPr>
          <a:lstStyle/>
          <a:p>
            <a:pPr algn="ctr"/>
            <a:r>
              <a:rPr lang="en-US" sz="2800" dirty="0" smtClean="0">
                <a:latin typeface="Arial Black" panose="020B0A04020102020204" pitchFamily="34" charset="0"/>
              </a:rPr>
              <a:t>OBJECTIVES</a:t>
            </a:r>
            <a:endParaRPr lang="en-US" sz="2800" dirty="0">
              <a:latin typeface="Arial Black" panose="020B0A04020102020204" pitchFamily="34" charset="0"/>
            </a:endParaRPr>
          </a:p>
        </p:txBody>
      </p:sp>
      <p:sp>
        <p:nvSpPr>
          <p:cNvPr id="4" name="Content Placeholder 3"/>
          <p:cNvSpPr>
            <a:spLocks noGrp="1"/>
          </p:cNvSpPr>
          <p:nvPr>
            <p:ph idx="1"/>
          </p:nvPr>
        </p:nvSpPr>
        <p:spPr>
          <a:xfrm>
            <a:off x="304800" y="1371600"/>
            <a:ext cx="8458200" cy="5105400"/>
          </a:xfrm>
        </p:spPr>
        <p:txBody>
          <a:bodyPr>
            <a:normAutofit lnSpcReduction="10000"/>
          </a:bodyPr>
          <a:lstStyle/>
          <a:p>
            <a:pPr marL="0" indent="0">
              <a:buNone/>
            </a:pPr>
            <a:r>
              <a:rPr lang="en-US" sz="2000" dirty="0" smtClean="0"/>
              <a:t>On Completion, the participant will be able to </a:t>
            </a:r>
          </a:p>
          <a:p>
            <a:pPr marL="0" indent="0">
              <a:buNone/>
            </a:pPr>
            <a:endParaRPr lang="en-US" sz="2000" dirty="0"/>
          </a:p>
          <a:p>
            <a:pPr>
              <a:buFont typeface="Wingdings" panose="05000000000000000000" pitchFamily="2" charset="2"/>
              <a:buChar char="§"/>
            </a:pPr>
            <a:r>
              <a:rPr lang="en-US" sz="2000" dirty="0" smtClean="0"/>
              <a:t>Identify and understand SMHW Eligibility Criteria</a:t>
            </a:r>
            <a:r>
              <a:rPr lang="en-US" sz="2000" dirty="0"/>
              <a:t>	</a:t>
            </a:r>
            <a:endParaRPr lang="en-US" sz="2000" dirty="0" smtClean="0"/>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Identify information required to bill SMHW claims for client with high deductible insurance</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Define acceptable timeframes for billing completed claims</a:t>
            </a:r>
          </a:p>
          <a:p>
            <a:pPr>
              <a:buFont typeface="Wingdings" panose="05000000000000000000" pitchFamily="2" charset="2"/>
              <a:buChar char="§"/>
            </a:pPr>
            <a:endParaRPr lang="en-US" sz="2000" dirty="0"/>
          </a:p>
          <a:p>
            <a:pPr>
              <a:buFont typeface="Wingdings" panose="05000000000000000000" pitchFamily="2" charset="2"/>
              <a:buChar char="§"/>
            </a:pPr>
            <a:r>
              <a:rPr lang="en-US" sz="2000" dirty="0" smtClean="0"/>
              <a:t>Determine which form type is appropriate for the MOHSAIC entry of screening and diagnostic mammograms</a:t>
            </a:r>
          </a:p>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Select the correct visit type based on program definitions</a:t>
            </a:r>
            <a:endParaRPr lang="en-US" sz="2000" dirty="0"/>
          </a:p>
        </p:txBody>
      </p:sp>
    </p:spTree>
    <p:extLst>
      <p:ext uri="{BB962C8B-B14F-4D97-AF65-F5344CB8AC3E}">
        <p14:creationId xmlns:p14="http://schemas.microsoft.com/office/powerpoint/2010/main" val="54174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Autofit/>
          </a:bodyPr>
          <a:lstStyle/>
          <a:p>
            <a:pPr algn="ctr"/>
            <a:r>
              <a:rPr lang="en-US" sz="2800" b="1" dirty="0" smtClean="0">
                <a:latin typeface="Arial Black" panose="020B0A04020102020204" pitchFamily="34" charset="0"/>
              </a:rPr>
              <a:t>MAMMOGRAPHY VAN SCREENING GUIDELINES </a:t>
            </a:r>
            <a:r>
              <a:rPr lang="en-US" sz="3200" u="sng" dirty="0" smtClean="0">
                <a:solidFill>
                  <a:schemeClr val="tx1"/>
                </a:solidFill>
              </a:rPr>
              <a:t/>
            </a:r>
            <a:br>
              <a:rPr lang="en-US" sz="3200" u="sng" dirty="0" smtClean="0">
                <a:solidFill>
                  <a:schemeClr val="tx1"/>
                </a:solidFill>
              </a:rPr>
            </a:br>
            <a:endParaRPr lang="en-US" sz="3200" u="sng" dirty="0">
              <a:solidFill>
                <a:schemeClr val="tx1"/>
              </a:solidFill>
            </a:endParaRPr>
          </a:p>
        </p:txBody>
      </p:sp>
      <p:sp>
        <p:nvSpPr>
          <p:cNvPr id="4" name="Content Placeholder 3"/>
          <p:cNvSpPr>
            <a:spLocks noGrp="1"/>
          </p:cNvSpPr>
          <p:nvPr>
            <p:ph idx="1"/>
          </p:nvPr>
        </p:nvSpPr>
        <p:spPr>
          <a:xfrm>
            <a:off x="152400" y="1371600"/>
            <a:ext cx="8534400" cy="5080492"/>
          </a:xfrm>
        </p:spPr>
        <p:txBody>
          <a:bodyPr>
            <a:normAutofit/>
          </a:bodyPr>
          <a:lstStyle/>
          <a:p>
            <a:pPr marL="0" indent="0">
              <a:buNone/>
            </a:pPr>
            <a:r>
              <a:rPr lang="en-US" dirty="0" smtClean="0"/>
              <a:t>Meeting quality care guidelines and program </a:t>
            </a:r>
            <a:r>
              <a:rPr lang="en-US" dirty="0"/>
              <a:t>requirements </a:t>
            </a:r>
            <a:r>
              <a:rPr lang="en-US" dirty="0" smtClean="0"/>
              <a:t>it is recommended the mammography van coordinate with primary care services for documentation of the </a:t>
            </a:r>
            <a:r>
              <a:rPr lang="en-US" dirty="0"/>
              <a:t>clinical breast exam (CBE</a:t>
            </a:r>
            <a:r>
              <a:rPr lang="en-US" dirty="0" smtClean="0"/>
              <a:t>). </a:t>
            </a:r>
          </a:p>
          <a:p>
            <a:pPr marL="0" indent="0" algn="ctr">
              <a:buNone/>
            </a:pPr>
            <a:endParaRPr lang="en-US" dirty="0" smtClean="0"/>
          </a:p>
          <a:p>
            <a:pPr marL="0" indent="0">
              <a:buNone/>
            </a:pPr>
            <a:r>
              <a:rPr lang="en-US" dirty="0" smtClean="0"/>
              <a:t>If </a:t>
            </a:r>
            <a:r>
              <a:rPr lang="en-US" dirty="0"/>
              <a:t>a client presents at the mammography van and has not had a </a:t>
            </a:r>
            <a:r>
              <a:rPr lang="en-US" dirty="0" smtClean="0"/>
              <a:t>CBE, </a:t>
            </a:r>
            <a:r>
              <a:rPr lang="en-US" dirty="0"/>
              <a:t>continue with screening services but refer them for primary care services so a CBE can be obtained. </a:t>
            </a:r>
            <a:endParaRPr lang="en-US" dirty="0" smtClean="0"/>
          </a:p>
          <a:p>
            <a:pPr marL="0" indent="0">
              <a:buNone/>
            </a:pPr>
            <a:endParaRPr lang="en-US" b="1" u="sng" dirty="0"/>
          </a:p>
          <a:p>
            <a:pPr marL="0" indent="0">
              <a:buNone/>
            </a:pPr>
            <a:r>
              <a:rPr lang="en-US" b="1" u="sng" dirty="0" smtClean="0"/>
              <a:t>Document the patient education regarding the CBE and where the CBE was or will be performed</a:t>
            </a:r>
            <a:r>
              <a:rPr lang="en-US" b="1" u="sng" dirty="0"/>
              <a:t>.</a:t>
            </a:r>
            <a:r>
              <a:rPr lang="en-US" b="1" u="sng" dirty="0" smtClean="0"/>
              <a:t>   </a:t>
            </a:r>
          </a:p>
          <a:p>
            <a:endParaRPr lang="en-US" dirty="0"/>
          </a:p>
          <a:p>
            <a:pPr marL="0" indent="0">
              <a:buNone/>
            </a:pPr>
            <a:r>
              <a:rPr lang="en-US" dirty="0" smtClean="0"/>
              <a:t>SMHW </a:t>
            </a:r>
            <a:r>
              <a:rPr lang="en-US" dirty="0"/>
              <a:t>reimburses the </a:t>
            </a:r>
            <a:r>
              <a:rPr lang="en-US" dirty="0" smtClean="0"/>
              <a:t>provider for the office visit </a:t>
            </a:r>
            <a:r>
              <a:rPr lang="en-US" dirty="0"/>
              <a:t>performing the </a:t>
            </a:r>
            <a:r>
              <a:rPr lang="en-US" dirty="0" smtClean="0"/>
              <a:t>CBE. </a:t>
            </a:r>
            <a:endParaRPr lang="en-US" b="1" u="sng" dirty="0"/>
          </a:p>
          <a:p>
            <a:pPr marL="0" indent="0">
              <a:buNone/>
            </a:pPr>
            <a:endParaRPr lang="en-US" dirty="0"/>
          </a:p>
        </p:txBody>
      </p:sp>
      <p:sp>
        <p:nvSpPr>
          <p:cNvPr id="3" name="TextBox 2"/>
          <p:cNvSpPr txBox="1"/>
          <p:nvPr/>
        </p:nvSpPr>
        <p:spPr>
          <a:xfrm>
            <a:off x="685800" y="6452092"/>
            <a:ext cx="7848600" cy="307777"/>
          </a:xfrm>
          <a:prstGeom prst="rect">
            <a:avLst/>
          </a:prstGeom>
          <a:noFill/>
        </p:spPr>
        <p:txBody>
          <a:bodyPr wrap="square" rtlCol="0">
            <a:spAutoFit/>
          </a:bodyPr>
          <a:lstStyle/>
          <a:p>
            <a:r>
              <a:rPr lang="en-US" sz="1400" b="1" dirty="0" smtClean="0">
                <a:solidFill>
                  <a:schemeClr val="accent1">
                    <a:lumMod val="75000"/>
                  </a:schemeClr>
                </a:solidFill>
                <a:latin typeface="Arial Black" panose="020B0A04020102020204" pitchFamily="34" charset="0"/>
              </a:rPr>
              <a:t>Mammography Van Guidelines are in the SMHW Manual Section 9</a:t>
            </a:r>
            <a:endParaRPr lang="en-US" sz="14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4269959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Autofit/>
          </a:bodyPr>
          <a:lstStyle/>
          <a:p>
            <a:pPr algn="ctr"/>
            <a:r>
              <a:rPr lang="en-US" sz="2800" b="1" dirty="0" smtClean="0">
                <a:latin typeface="Arial Black" panose="020B0A04020102020204" pitchFamily="34" charset="0"/>
              </a:rPr>
              <a:t>REPORTING SCREENING MAMMOGRAPHY VAN ONLY</a:t>
            </a:r>
            <a:endParaRPr lang="en-US" sz="2800" b="1" dirty="0">
              <a:latin typeface="Arial Black" panose="020B0A04020102020204" pitchFamily="34" charset="0"/>
            </a:endParaRPr>
          </a:p>
        </p:txBody>
      </p:sp>
      <p:sp>
        <p:nvSpPr>
          <p:cNvPr id="3" name="Content Placeholder 2"/>
          <p:cNvSpPr>
            <a:spLocks noGrp="1"/>
          </p:cNvSpPr>
          <p:nvPr>
            <p:ph idx="1"/>
          </p:nvPr>
        </p:nvSpPr>
        <p:spPr>
          <a:xfrm>
            <a:off x="457200" y="1447800"/>
            <a:ext cx="8229600" cy="3657600"/>
          </a:xfrm>
        </p:spPr>
        <p:txBody>
          <a:bodyPr>
            <a:normAutofit/>
          </a:bodyPr>
          <a:lstStyle/>
          <a:p>
            <a:pPr>
              <a:buFont typeface="Wingdings" panose="05000000000000000000" pitchFamily="2" charset="2"/>
              <a:buChar char="§"/>
            </a:pPr>
            <a:endParaRPr lang="en-US" dirty="0" smtClean="0"/>
          </a:p>
          <a:p>
            <a:pPr>
              <a:buFont typeface="Wingdings" panose="05000000000000000000" pitchFamily="2" charset="2"/>
              <a:buChar char="§"/>
            </a:pPr>
            <a:r>
              <a:rPr lang="en-US" dirty="0" smtClean="0"/>
              <a:t>For Mammography Van providers, when </a:t>
            </a:r>
            <a:r>
              <a:rPr lang="en-US" dirty="0"/>
              <a:t>billing for a </a:t>
            </a:r>
            <a:r>
              <a:rPr lang="en-US" i="1" dirty="0"/>
              <a:t>screening mammogram </a:t>
            </a:r>
            <a:r>
              <a:rPr lang="en-US" i="1" dirty="0" smtClean="0"/>
              <a:t>only</a:t>
            </a:r>
            <a:r>
              <a:rPr lang="en-US" dirty="0" smtClean="0"/>
              <a:t> </a:t>
            </a:r>
            <a:r>
              <a:rPr lang="en-US" dirty="0"/>
              <a:t>select the visit type as “Mammogram Only”, mark the “</a:t>
            </a:r>
            <a:r>
              <a:rPr lang="en-US" dirty="0" smtClean="0"/>
              <a:t>Mammography Van</a:t>
            </a:r>
            <a:r>
              <a:rPr lang="en-US" dirty="0"/>
              <a:t>” box and complete “Section B5 Mammography provider facility” </a:t>
            </a:r>
            <a:r>
              <a:rPr lang="en-US" dirty="0" smtClean="0"/>
              <a:t>field</a:t>
            </a:r>
            <a:r>
              <a:rPr lang="en-US" dirty="0"/>
              <a:t> </a:t>
            </a:r>
            <a:r>
              <a:rPr lang="en-US" dirty="0" smtClean="0"/>
              <a:t>(paper form) </a:t>
            </a:r>
          </a:p>
          <a:p>
            <a:pPr>
              <a:buFont typeface="Wingdings" panose="05000000000000000000" pitchFamily="2" charset="2"/>
              <a:buChar char="§"/>
            </a:pPr>
            <a:r>
              <a:rPr lang="en-US" dirty="0" smtClean="0"/>
              <a:t>Include </a:t>
            </a:r>
            <a:r>
              <a:rPr lang="en-US" dirty="0"/>
              <a:t>the name of the facility providing the van and include the word “Van” by the facility </a:t>
            </a:r>
            <a:r>
              <a:rPr lang="en-US" dirty="0" smtClean="0"/>
              <a:t>name</a:t>
            </a:r>
          </a:p>
          <a:p>
            <a:pPr algn="ctr">
              <a:buFont typeface="Wingdings" panose="05000000000000000000" pitchFamily="2" charset="2"/>
              <a:buChar char="§"/>
            </a:pPr>
            <a:r>
              <a:rPr lang="en-US" dirty="0" smtClean="0"/>
              <a:t>Example</a:t>
            </a:r>
            <a:r>
              <a:rPr lang="en-US" dirty="0"/>
              <a:t>: Ellis Fischel </a:t>
            </a:r>
            <a:r>
              <a:rPr lang="en-US" dirty="0" smtClean="0"/>
              <a:t>Van</a:t>
            </a:r>
          </a:p>
          <a:p>
            <a:pPr algn="ct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152400" y="4572000"/>
            <a:ext cx="3733800" cy="1600200"/>
          </a:xfrm>
          <a:prstGeom prst="rect">
            <a:avLst/>
          </a:prstGeom>
        </p:spPr>
      </p:pic>
      <p:pic>
        <p:nvPicPr>
          <p:cNvPr id="5" name="Picture 4"/>
          <p:cNvPicPr>
            <a:picLocks noChangeAspect="1"/>
          </p:cNvPicPr>
          <p:nvPr/>
        </p:nvPicPr>
        <p:blipFill rotWithShape="1">
          <a:blip r:embed="rId4"/>
          <a:srcRect r="10777"/>
          <a:stretch/>
        </p:blipFill>
        <p:spPr>
          <a:xfrm>
            <a:off x="4190999" y="4572000"/>
            <a:ext cx="4648201" cy="1600200"/>
          </a:xfrm>
          <a:prstGeom prst="rect">
            <a:avLst/>
          </a:prstGeom>
        </p:spPr>
      </p:pic>
      <p:sp>
        <p:nvSpPr>
          <p:cNvPr id="6" name="TextBox 5"/>
          <p:cNvSpPr txBox="1"/>
          <p:nvPr/>
        </p:nvSpPr>
        <p:spPr>
          <a:xfrm>
            <a:off x="609600" y="6488668"/>
            <a:ext cx="3124200" cy="369332"/>
          </a:xfrm>
          <a:prstGeom prst="rect">
            <a:avLst/>
          </a:prstGeom>
          <a:noFill/>
        </p:spPr>
        <p:txBody>
          <a:bodyPr wrap="square" rtlCol="0">
            <a:spAutoFit/>
          </a:bodyPr>
          <a:lstStyle/>
          <a:p>
            <a:r>
              <a:rPr lang="en-US" dirty="0" smtClean="0"/>
              <a:t>BLUE FORM- PAPER</a:t>
            </a:r>
            <a:endParaRPr lang="en-US" dirty="0"/>
          </a:p>
        </p:txBody>
      </p:sp>
      <p:sp>
        <p:nvSpPr>
          <p:cNvPr id="7" name="TextBox 6"/>
          <p:cNvSpPr txBox="1"/>
          <p:nvPr/>
        </p:nvSpPr>
        <p:spPr>
          <a:xfrm>
            <a:off x="5181600" y="6420388"/>
            <a:ext cx="2895600" cy="369332"/>
          </a:xfrm>
          <a:prstGeom prst="rect">
            <a:avLst/>
          </a:prstGeom>
          <a:noFill/>
        </p:spPr>
        <p:txBody>
          <a:bodyPr wrap="square" rtlCol="0">
            <a:spAutoFit/>
          </a:bodyPr>
          <a:lstStyle/>
          <a:p>
            <a:r>
              <a:rPr lang="en-US" dirty="0" smtClean="0"/>
              <a:t>BLUE FORM-MOHSAIC</a:t>
            </a:r>
            <a:endParaRPr lang="en-US" dirty="0"/>
          </a:p>
        </p:txBody>
      </p:sp>
    </p:spTree>
    <p:extLst>
      <p:ext uri="{BB962C8B-B14F-4D97-AF65-F5344CB8AC3E}">
        <p14:creationId xmlns:p14="http://schemas.microsoft.com/office/powerpoint/2010/main" val="3168650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304800"/>
            <a:ext cx="8229600" cy="1283732"/>
          </a:xfrm>
        </p:spPr>
        <p:txBody>
          <a:bodyPr>
            <a:noAutofit/>
          </a:bodyPr>
          <a:lstStyle/>
          <a:p>
            <a:pPr algn="ctr"/>
            <a:r>
              <a:rPr lang="en-US" sz="2800" dirty="0" smtClean="0">
                <a:latin typeface="Arial Black" panose="020B0A04020102020204" pitchFamily="34" charset="0"/>
              </a:rPr>
              <a:t>EXAMPLE OF REPORTING SCREENING MAMMOGRAM ON MAMMOGRAPHY VAN </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138657" y="2209800"/>
            <a:ext cx="7252743" cy="2286000"/>
          </a:xfrm>
          <a:prstGeom prst="rect">
            <a:avLst/>
          </a:prstGeom>
        </p:spPr>
      </p:pic>
      <p:sp>
        <p:nvSpPr>
          <p:cNvPr id="5" name="TextBox 4"/>
          <p:cNvSpPr txBox="1"/>
          <p:nvPr/>
        </p:nvSpPr>
        <p:spPr>
          <a:xfrm>
            <a:off x="7391400" y="3048000"/>
            <a:ext cx="1643591" cy="369332"/>
          </a:xfrm>
          <a:prstGeom prst="rect">
            <a:avLst/>
          </a:prstGeom>
          <a:noFill/>
        </p:spPr>
        <p:txBody>
          <a:bodyPr wrap="none" rtlCol="0">
            <a:spAutoFit/>
          </a:bodyPr>
          <a:lstStyle/>
          <a:p>
            <a:r>
              <a:rPr lang="en-US" dirty="0" smtClean="0"/>
              <a:t>PAPER FORM </a:t>
            </a:r>
            <a:endParaRPr lang="en-US" dirty="0"/>
          </a:p>
        </p:txBody>
      </p:sp>
      <p:pic>
        <p:nvPicPr>
          <p:cNvPr id="6" name="Picture 5"/>
          <p:cNvPicPr>
            <a:picLocks noChangeAspect="1"/>
          </p:cNvPicPr>
          <p:nvPr/>
        </p:nvPicPr>
        <p:blipFill>
          <a:blip r:embed="rId4"/>
          <a:stretch>
            <a:fillRect/>
          </a:stretch>
        </p:blipFill>
        <p:spPr>
          <a:xfrm>
            <a:off x="3276600" y="4876800"/>
            <a:ext cx="5610225" cy="1905000"/>
          </a:xfrm>
          <a:prstGeom prst="rect">
            <a:avLst/>
          </a:prstGeom>
        </p:spPr>
      </p:pic>
      <p:sp>
        <p:nvSpPr>
          <p:cNvPr id="7" name="TextBox 6"/>
          <p:cNvSpPr txBox="1"/>
          <p:nvPr/>
        </p:nvSpPr>
        <p:spPr>
          <a:xfrm>
            <a:off x="488731" y="5606534"/>
            <a:ext cx="1978555" cy="369332"/>
          </a:xfrm>
          <a:prstGeom prst="rect">
            <a:avLst/>
          </a:prstGeom>
          <a:noFill/>
        </p:spPr>
        <p:txBody>
          <a:bodyPr wrap="none" rtlCol="0">
            <a:spAutoFit/>
          </a:bodyPr>
          <a:lstStyle/>
          <a:p>
            <a:r>
              <a:rPr lang="en-US" dirty="0" smtClean="0"/>
              <a:t>MOHSAIC FORM</a:t>
            </a:r>
            <a:endParaRPr lang="en-US" dirty="0"/>
          </a:p>
        </p:txBody>
      </p:sp>
    </p:spTree>
    <p:extLst>
      <p:ext uri="{BB962C8B-B14F-4D97-AF65-F5344CB8AC3E}">
        <p14:creationId xmlns:p14="http://schemas.microsoft.com/office/powerpoint/2010/main" val="178252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534150" cy="1567251"/>
          </a:xfrm>
        </p:spPr>
        <p:txBody>
          <a:bodyPr>
            <a:noAutofit/>
          </a:bodyPr>
          <a:lstStyle/>
          <a:p>
            <a:pPr algn="ctr"/>
            <a:r>
              <a:rPr lang="en-US" sz="2800" dirty="0">
                <a:latin typeface="Arial Black" panose="020B0A04020102020204" pitchFamily="34" charset="0"/>
              </a:rPr>
              <a:t>SCREENING FORM VS. BREAST DIAGNOSTIC FORM</a:t>
            </a:r>
          </a:p>
        </p:txBody>
      </p:sp>
      <p:sp>
        <p:nvSpPr>
          <p:cNvPr id="3" name="Text Placeholder 2"/>
          <p:cNvSpPr>
            <a:spLocks noGrp="1"/>
          </p:cNvSpPr>
          <p:nvPr>
            <p:ph type="body" idx="1"/>
          </p:nvPr>
        </p:nvSpPr>
        <p:spPr>
          <a:xfrm>
            <a:off x="1487393" y="2903001"/>
            <a:ext cx="3038094" cy="1010412"/>
          </a:xfrm>
        </p:spPr>
        <p:txBody>
          <a:bodyPr/>
          <a:lstStyle/>
          <a:p>
            <a:endParaRPr lang="en-US" sz="675" dirty="0"/>
          </a:p>
          <a:p>
            <a:endParaRPr lang="en-US" sz="675" dirty="0"/>
          </a:p>
          <a:p>
            <a:endParaRPr lang="en-US" sz="825" dirty="0"/>
          </a:p>
        </p:txBody>
      </p:sp>
      <p:pic>
        <p:nvPicPr>
          <p:cNvPr id="11" name="Content Placeholder 10"/>
          <p:cNvPicPr>
            <a:picLocks noGrp="1" noChangeAspect="1"/>
          </p:cNvPicPr>
          <p:nvPr>
            <p:ph sz="half" idx="2"/>
          </p:nvPr>
        </p:nvPicPr>
        <p:blipFill>
          <a:blip r:embed="rId3"/>
          <a:stretch>
            <a:fillRect/>
          </a:stretch>
        </p:blipFill>
        <p:spPr>
          <a:xfrm>
            <a:off x="1805312" y="3257551"/>
            <a:ext cx="2181578" cy="2628899"/>
          </a:xfrm>
          <a:prstGeom prst="rect">
            <a:avLst/>
          </a:prstGeom>
        </p:spPr>
      </p:pic>
      <p:sp>
        <p:nvSpPr>
          <p:cNvPr id="5" name="Text Placeholder 4"/>
          <p:cNvSpPr>
            <a:spLocks noGrp="1"/>
          </p:cNvSpPr>
          <p:nvPr>
            <p:ph type="body" sz="quarter" idx="3"/>
          </p:nvPr>
        </p:nvSpPr>
        <p:spPr>
          <a:xfrm>
            <a:off x="4629151" y="2011858"/>
            <a:ext cx="3031331" cy="645617"/>
          </a:xfrm>
        </p:spPr>
        <p:txBody>
          <a:bodyPr>
            <a:normAutofit/>
          </a:bodyPr>
          <a:lstStyle/>
          <a:p>
            <a:r>
              <a:rPr lang="en-US" sz="825" b="1" dirty="0"/>
              <a:t>Used for entry of diagnostic mammogram with positive or abnormal CBE/SBE findings</a:t>
            </a:r>
          </a:p>
          <a:p>
            <a:endParaRPr lang="en-US" sz="825" b="1" dirty="0"/>
          </a:p>
        </p:txBody>
      </p:sp>
      <p:pic>
        <p:nvPicPr>
          <p:cNvPr id="12" name="Picture 1" descr="image00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4794788" y="3257551"/>
            <a:ext cx="2291813" cy="262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53896" y="1828800"/>
            <a:ext cx="3028950" cy="1028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Trebuchet MS" panose="020B0603020202020204"/>
            </a:endParaRPr>
          </a:p>
          <a:p>
            <a:pPr algn="ctr" defTabSz="342900"/>
            <a:endParaRPr lang="en-US" sz="1350" dirty="0">
              <a:solidFill>
                <a:prstClr val="white"/>
              </a:solidFill>
              <a:latin typeface="Trebuchet MS" panose="020B0603020202020204"/>
            </a:endParaRPr>
          </a:p>
        </p:txBody>
      </p:sp>
      <p:sp>
        <p:nvSpPr>
          <p:cNvPr id="14" name="Rectangle 13"/>
          <p:cNvSpPr/>
          <p:nvPr/>
        </p:nvSpPr>
        <p:spPr>
          <a:xfrm>
            <a:off x="4629150" y="1828800"/>
            <a:ext cx="3028950" cy="1028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Trebuchet MS" panose="020B0603020202020204"/>
            </a:endParaRPr>
          </a:p>
        </p:txBody>
      </p:sp>
      <p:sp>
        <p:nvSpPr>
          <p:cNvPr id="4" name="TextBox 3"/>
          <p:cNvSpPr txBox="1"/>
          <p:nvPr/>
        </p:nvSpPr>
        <p:spPr>
          <a:xfrm>
            <a:off x="3486150" y="4457700"/>
            <a:ext cx="1771650" cy="300082"/>
          </a:xfrm>
          <a:prstGeom prst="rect">
            <a:avLst/>
          </a:prstGeom>
          <a:solidFill>
            <a:schemeClr val="bg1"/>
          </a:solidFill>
          <a:ln>
            <a:solidFill>
              <a:schemeClr val="tx1"/>
            </a:solidFill>
          </a:ln>
        </p:spPr>
        <p:txBody>
          <a:bodyPr wrap="square" rtlCol="0">
            <a:spAutoFit/>
          </a:bodyPr>
          <a:lstStyle/>
          <a:p>
            <a:pPr algn="ctr" defTabSz="342900"/>
            <a:r>
              <a:rPr lang="en-US" sz="1350" b="1" dirty="0">
                <a:solidFill>
                  <a:prstClr val="black"/>
                </a:solidFill>
                <a:latin typeface="Trebuchet MS" panose="020B0603020202020204"/>
              </a:rPr>
              <a:t>Refer to Forms</a:t>
            </a:r>
          </a:p>
        </p:txBody>
      </p:sp>
      <p:sp>
        <p:nvSpPr>
          <p:cNvPr id="8" name="TextBox 7"/>
          <p:cNvSpPr txBox="1"/>
          <p:nvPr/>
        </p:nvSpPr>
        <p:spPr>
          <a:xfrm>
            <a:off x="4256190" y="4313463"/>
            <a:ext cx="538598" cy="300082"/>
          </a:xfrm>
          <a:prstGeom prst="rect">
            <a:avLst/>
          </a:prstGeom>
          <a:noFill/>
        </p:spPr>
        <p:txBody>
          <a:bodyPr wrap="square" rtlCol="0">
            <a:spAutoFit/>
          </a:bodyPr>
          <a:lstStyle/>
          <a:p>
            <a:pPr defTabSz="342900"/>
            <a:endParaRPr lang="en-US" sz="1350" dirty="0">
              <a:solidFill>
                <a:prstClr val="black"/>
              </a:solidFill>
              <a:latin typeface="Trebuchet MS" panose="020B0603020202020204"/>
            </a:endParaRPr>
          </a:p>
        </p:txBody>
      </p:sp>
      <p:sp>
        <p:nvSpPr>
          <p:cNvPr id="6" name="Rectangle 5"/>
          <p:cNvSpPr/>
          <p:nvPr/>
        </p:nvSpPr>
        <p:spPr>
          <a:xfrm>
            <a:off x="1437800" y="1870448"/>
            <a:ext cx="3045047" cy="981038"/>
          </a:xfrm>
          <a:prstGeom prst="rect">
            <a:avLst/>
          </a:prstGeom>
        </p:spPr>
        <p:txBody>
          <a:bodyPr wrap="square">
            <a:spAutoFit/>
          </a:bodyPr>
          <a:lstStyle/>
          <a:p>
            <a:pPr defTabSz="342900"/>
            <a:r>
              <a:rPr lang="en-US" sz="825" b="1" dirty="0">
                <a:solidFill>
                  <a:prstClr val="black"/>
                </a:solidFill>
                <a:latin typeface="Trebuchet MS" panose="020B0603020202020204"/>
              </a:rPr>
              <a:t>Used for entry of a screening mammogram with negative or normal CBE/SBE findings</a:t>
            </a:r>
          </a:p>
          <a:p>
            <a:pPr algn="ctr" defTabSz="342900"/>
            <a:r>
              <a:rPr lang="en-US" sz="825" b="1" dirty="0">
                <a:solidFill>
                  <a:prstClr val="black"/>
                </a:solidFill>
                <a:latin typeface="Trebuchet MS" panose="020B0603020202020204"/>
              </a:rPr>
              <a:t>OR</a:t>
            </a:r>
          </a:p>
          <a:p>
            <a:pPr algn="ctr" defTabSz="342900"/>
            <a:endParaRPr lang="en-US" sz="825" b="1" dirty="0">
              <a:solidFill>
                <a:prstClr val="black"/>
              </a:solidFill>
              <a:latin typeface="Trebuchet MS" panose="020B0603020202020204"/>
            </a:endParaRPr>
          </a:p>
          <a:p>
            <a:pPr defTabSz="342900"/>
            <a:r>
              <a:rPr lang="en-US" sz="825" b="1" dirty="0">
                <a:solidFill>
                  <a:prstClr val="black"/>
                </a:solidFill>
                <a:latin typeface="Trebuchet MS" panose="020B0603020202020204"/>
              </a:rPr>
              <a:t>Used for the entry of a 6 month diagnostic mammogram rescreen (typically in response to a previous  “probably benign result or Cat 3 imaging”)</a:t>
            </a:r>
          </a:p>
        </p:txBody>
      </p:sp>
    </p:spTree>
    <p:extLst>
      <p:ext uri="{BB962C8B-B14F-4D97-AF65-F5344CB8AC3E}">
        <p14:creationId xmlns:p14="http://schemas.microsoft.com/office/powerpoint/2010/main" val="2959980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7772401" cy="1066800"/>
          </a:xfrm>
        </p:spPr>
        <p:txBody>
          <a:bodyPr>
            <a:normAutofit/>
          </a:bodyPr>
          <a:lstStyle/>
          <a:p>
            <a:pPr algn="ctr"/>
            <a:r>
              <a:rPr lang="en-US" sz="2800" b="1" dirty="0" smtClean="0">
                <a:latin typeface="Arial Black" panose="020B0A04020102020204" pitchFamily="34" charset="0"/>
              </a:rPr>
              <a:t>REPORTING DIAGNOSTIC RESCREEN (MAMMOGRAM)</a:t>
            </a:r>
            <a:endParaRPr lang="en-US" sz="2800" b="1"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743200"/>
            <a:ext cx="8305799" cy="2286000"/>
          </a:xfrm>
        </p:spPr>
      </p:pic>
      <p:sp>
        <p:nvSpPr>
          <p:cNvPr id="3" name="Oval 2"/>
          <p:cNvSpPr/>
          <p:nvPr/>
        </p:nvSpPr>
        <p:spPr>
          <a:xfrm>
            <a:off x="4648200" y="2667000"/>
            <a:ext cx="2590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648200" y="2552700"/>
            <a:ext cx="2438400" cy="914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733800" y="2683002"/>
            <a:ext cx="1251203" cy="48463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018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772401" cy="685800"/>
          </a:xfrm>
        </p:spPr>
        <p:txBody>
          <a:bodyPr>
            <a:normAutofit/>
          </a:bodyPr>
          <a:lstStyle/>
          <a:p>
            <a:pPr algn="ctr"/>
            <a:r>
              <a:rPr lang="en-US" sz="2800" b="1" dirty="0" smtClean="0">
                <a:latin typeface="Arial Black" panose="020B0A04020102020204" pitchFamily="34" charset="0"/>
              </a:rPr>
              <a:t>MAMMOGRAM RESCREEN SECTION</a:t>
            </a:r>
            <a:endParaRPr lang="en-US" sz="2800" b="1"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6174"/>
            <a:ext cx="7543800" cy="4031225"/>
          </a:xfrm>
          <a:noFill/>
          <a:ln>
            <a:noFill/>
          </a:ln>
        </p:spPr>
      </p:pic>
      <p:sp>
        <p:nvSpPr>
          <p:cNvPr id="6" name="Rounded Rectangle 5"/>
          <p:cNvSpPr/>
          <p:nvPr/>
        </p:nvSpPr>
        <p:spPr>
          <a:xfrm>
            <a:off x="609600" y="4648200"/>
            <a:ext cx="3505200" cy="9144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304800" y="5257800"/>
            <a:ext cx="76199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599" y="6324600"/>
            <a:ext cx="7010401" cy="307777"/>
          </a:xfrm>
          <a:prstGeom prst="rect">
            <a:avLst/>
          </a:prstGeom>
          <a:noFill/>
        </p:spPr>
        <p:txBody>
          <a:bodyPr wrap="square" rtlCol="0">
            <a:spAutoFit/>
          </a:bodyPr>
          <a:lstStyle/>
          <a:p>
            <a:r>
              <a:rPr lang="en-US" sz="1400" dirty="0" smtClean="0">
                <a:solidFill>
                  <a:schemeClr val="accent1">
                    <a:lumMod val="75000"/>
                  </a:schemeClr>
                </a:solidFill>
                <a:latin typeface="Arial Black" panose="020B0A04020102020204" pitchFamily="34" charset="0"/>
              </a:rPr>
              <a:t>Rescreen review is in Section 4 of the SMHW Manual</a:t>
            </a:r>
            <a:endParaRPr lang="en-US" sz="1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861941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295400"/>
          </a:xfrm>
        </p:spPr>
        <p:txBody>
          <a:bodyPr>
            <a:noAutofit/>
          </a:bodyPr>
          <a:lstStyle/>
          <a:p>
            <a:pPr algn="ctr"/>
            <a:r>
              <a:rPr lang="en-US" sz="2800" dirty="0">
                <a:latin typeface="Arial Black" panose="020B0A04020102020204" pitchFamily="34" charset="0"/>
              </a:rPr>
              <a:t>BREAST AND CERVICAL CANCER TREATMENT ACT (BCCT) GUIDELINES</a:t>
            </a:r>
          </a:p>
        </p:txBody>
      </p:sp>
      <p:sp>
        <p:nvSpPr>
          <p:cNvPr id="3" name="Rectangle 2"/>
          <p:cNvSpPr/>
          <p:nvPr/>
        </p:nvSpPr>
        <p:spPr>
          <a:xfrm>
            <a:off x="228600" y="1905000"/>
            <a:ext cx="8382000" cy="923330"/>
          </a:xfrm>
          <a:prstGeom prst="rect">
            <a:avLst/>
          </a:prstGeom>
        </p:spPr>
        <p:txBody>
          <a:bodyPr wrap="square">
            <a:spAutoFit/>
          </a:bodyPr>
          <a:lstStyle/>
          <a:p>
            <a:endParaRPr lang="en-US" dirty="0" smtClean="0"/>
          </a:p>
          <a:p>
            <a:pPr marL="171450" lvl="0" indent="-171450">
              <a:buClr>
                <a:srgbClr val="F4E7ED"/>
              </a:buClr>
              <a:buFont typeface="Wingdings" panose="05000000000000000000" pitchFamily="2" charset="2"/>
              <a:buChar char="§"/>
            </a:pPr>
            <a:r>
              <a:rPr lang="en-US" dirty="0" smtClean="0">
                <a:solidFill>
                  <a:prstClr val="white"/>
                </a:solidFill>
              </a:rPr>
              <a:t>Need treatment for breast and/or cervical cancers or precancerous conditions listed on the next slide</a:t>
            </a:r>
            <a:endParaRPr lang="en-US" dirty="0">
              <a:solidFill>
                <a:prstClr val="white"/>
              </a:solidFill>
            </a:endParaRPr>
          </a:p>
        </p:txBody>
      </p:sp>
      <p:sp>
        <p:nvSpPr>
          <p:cNvPr id="4" name="Rectangle 3"/>
          <p:cNvSpPr/>
          <p:nvPr/>
        </p:nvSpPr>
        <p:spPr>
          <a:xfrm>
            <a:off x="381001" y="1752600"/>
            <a:ext cx="8334374" cy="4662815"/>
          </a:xfrm>
          <a:prstGeom prst="rect">
            <a:avLst/>
          </a:prstGeom>
        </p:spPr>
        <p:txBody>
          <a:bodyPr wrap="square">
            <a:spAutoFit/>
          </a:bodyPr>
          <a:lstStyle/>
          <a:p>
            <a:pPr marL="800100" lvl="0" indent="-342900">
              <a:spcBef>
                <a:spcPts val="600"/>
              </a:spcBef>
              <a:buClr>
                <a:schemeClr val="accent1">
                  <a:lumMod val="75000"/>
                </a:schemeClr>
              </a:buClr>
              <a:buSzPct val="73000"/>
              <a:buFont typeface="Wingdings" panose="05000000000000000000" pitchFamily="2" charset="2"/>
              <a:buChar char="§"/>
            </a:pPr>
            <a:r>
              <a:rPr lang="en-US" sz="2000" dirty="0" smtClean="0"/>
              <a:t>Client is enrolled </a:t>
            </a:r>
            <a:r>
              <a:rPr lang="en-US" sz="2000" dirty="0"/>
              <a:t>in SMHW </a:t>
            </a:r>
            <a:r>
              <a:rPr lang="en-US" sz="2000" b="1" u="sng" dirty="0"/>
              <a:t>prior</a:t>
            </a:r>
            <a:r>
              <a:rPr lang="en-US" sz="2000" b="1" dirty="0"/>
              <a:t> </a:t>
            </a:r>
            <a:r>
              <a:rPr lang="en-US" sz="2000" dirty="0"/>
              <a:t>to tissue biopsy </a:t>
            </a:r>
            <a:r>
              <a:rPr lang="en-US" sz="2000" b="1" dirty="0"/>
              <a:t>and</a:t>
            </a:r>
            <a:r>
              <a:rPr lang="en-US" sz="2000" dirty="0"/>
              <a:t> </a:t>
            </a:r>
            <a:r>
              <a:rPr lang="en-US" sz="2000" dirty="0" smtClean="0"/>
              <a:t>has a screening or </a:t>
            </a:r>
            <a:r>
              <a:rPr lang="en-US" sz="2000" dirty="0"/>
              <a:t>diagnostic test paid by SMHW </a:t>
            </a:r>
            <a:endParaRPr lang="en-US" sz="2000" dirty="0" smtClean="0"/>
          </a:p>
          <a:p>
            <a:pPr marL="800100" lvl="0" indent="-342900">
              <a:spcBef>
                <a:spcPts val="600"/>
              </a:spcBef>
              <a:buClr>
                <a:schemeClr val="accent1">
                  <a:lumMod val="75000"/>
                </a:schemeClr>
              </a:buClr>
              <a:buSzPct val="73000"/>
              <a:buFont typeface="Wingdings" panose="05000000000000000000" pitchFamily="2" charset="2"/>
              <a:buChar char="§"/>
            </a:pPr>
            <a:endParaRPr lang="en-US" sz="2000" dirty="0"/>
          </a:p>
          <a:p>
            <a:pPr marL="800100" lvl="0" indent="-342900">
              <a:spcBef>
                <a:spcPts val="600"/>
              </a:spcBef>
              <a:buClr>
                <a:schemeClr val="accent1">
                  <a:lumMod val="75000"/>
                </a:schemeClr>
              </a:buClr>
              <a:buSzPct val="73000"/>
              <a:buFont typeface="Wingdings" panose="05000000000000000000" pitchFamily="2" charset="2"/>
              <a:buChar char="§"/>
            </a:pPr>
            <a:r>
              <a:rPr lang="en-US" sz="2000" u="sng" dirty="0" smtClean="0"/>
              <a:t>Please note</a:t>
            </a:r>
            <a:r>
              <a:rPr lang="en-US" sz="2000" dirty="0" smtClean="0"/>
              <a:t>: If </a:t>
            </a:r>
            <a:r>
              <a:rPr lang="en-US" sz="2000" dirty="0"/>
              <a:t>the only service reimbursed </a:t>
            </a:r>
            <a:r>
              <a:rPr lang="en-US" sz="2000" dirty="0" smtClean="0"/>
              <a:t>by </a:t>
            </a:r>
            <a:r>
              <a:rPr lang="en-US" sz="2000" dirty="0"/>
              <a:t>SMHW is a </a:t>
            </a:r>
            <a:r>
              <a:rPr lang="en-US" sz="2000" dirty="0" smtClean="0"/>
              <a:t>					 referral </a:t>
            </a:r>
            <a:r>
              <a:rPr lang="en-US" sz="2000" dirty="0"/>
              <a:t>fee, the client </a:t>
            </a:r>
            <a:r>
              <a:rPr lang="en-US" sz="2000" b="1" u="sng" dirty="0"/>
              <a:t>will not </a:t>
            </a:r>
            <a:r>
              <a:rPr lang="en-US" sz="2000" dirty="0"/>
              <a:t>be eligible for </a:t>
            </a:r>
            <a:r>
              <a:rPr lang="en-US" sz="2000" dirty="0" smtClean="0"/>
              <a:t>					 BCCT</a:t>
            </a:r>
          </a:p>
          <a:p>
            <a:pPr marL="800100" lvl="0" indent="-342900">
              <a:spcBef>
                <a:spcPts val="600"/>
              </a:spcBef>
              <a:buClr>
                <a:schemeClr val="accent1">
                  <a:lumMod val="75000"/>
                </a:schemeClr>
              </a:buClr>
              <a:buSzPct val="73000"/>
              <a:buFont typeface="Wingdings" panose="05000000000000000000" pitchFamily="2" charset="2"/>
              <a:buChar char="§"/>
            </a:pPr>
            <a:endParaRPr lang="en-US" sz="2000" dirty="0" smtClean="0"/>
          </a:p>
          <a:p>
            <a:pPr marL="800100" indent="-342900">
              <a:spcBef>
                <a:spcPts val="600"/>
              </a:spcBef>
              <a:buClr>
                <a:schemeClr val="accent1">
                  <a:lumMod val="75000"/>
                </a:schemeClr>
              </a:buClr>
              <a:buSzPct val="73000"/>
              <a:buFont typeface="Wingdings" panose="05000000000000000000" pitchFamily="2" charset="2"/>
              <a:buChar char="§"/>
            </a:pPr>
            <a:r>
              <a:rPr lang="en-US" sz="2000" dirty="0" smtClean="0"/>
              <a:t>Legal </a:t>
            </a:r>
            <a:r>
              <a:rPr lang="en-US" sz="2000" dirty="0"/>
              <a:t>Missouri </a:t>
            </a:r>
            <a:r>
              <a:rPr lang="en-US" sz="2000" dirty="0" smtClean="0"/>
              <a:t>resident with a social security number</a:t>
            </a:r>
            <a:endParaRPr lang="en-US" sz="2000" dirty="0"/>
          </a:p>
          <a:p>
            <a:pPr marL="800100" lvl="0" indent="-342900">
              <a:spcBef>
                <a:spcPts val="600"/>
              </a:spcBef>
              <a:buClr>
                <a:schemeClr val="accent1">
                  <a:lumMod val="75000"/>
                </a:schemeClr>
              </a:buClr>
              <a:buSzPct val="73000"/>
              <a:buFont typeface="Wingdings" panose="05000000000000000000" pitchFamily="2" charset="2"/>
              <a:buChar char="§"/>
            </a:pPr>
            <a:endParaRPr lang="en-US" sz="2000" b="1" dirty="0"/>
          </a:p>
          <a:p>
            <a:pPr marL="800100" lvl="0" indent="-342900">
              <a:spcBef>
                <a:spcPts val="600"/>
              </a:spcBef>
              <a:buClr>
                <a:schemeClr val="accent1">
                  <a:lumMod val="75000"/>
                </a:schemeClr>
              </a:buClr>
              <a:buSzPct val="73000"/>
              <a:buFont typeface="Wingdings" panose="05000000000000000000" pitchFamily="2" charset="2"/>
              <a:buChar char="§"/>
            </a:pPr>
            <a:r>
              <a:rPr lang="en-US" sz="2000" dirty="0" smtClean="0"/>
              <a:t>Female</a:t>
            </a:r>
            <a:endParaRPr lang="en-US" sz="2000" dirty="0"/>
          </a:p>
          <a:p>
            <a:pPr marL="342900" lvl="0" indent="-342900">
              <a:spcBef>
                <a:spcPts val="600"/>
              </a:spcBef>
              <a:buClr>
                <a:schemeClr val="accent1">
                  <a:lumMod val="75000"/>
                </a:schemeClr>
              </a:buClr>
              <a:buSzPct val="73000"/>
              <a:buFont typeface="Wingdings" panose="05000000000000000000" pitchFamily="2" charset="2"/>
              <a:buChar char="§"/>
            </a:pPr>
            <a:endParaRPr lang="en-US" sz="2000" b="1" dirty="0"/>
          </a:p>
          <a:p>
            <a:pPr marL="800100" indent="-342900">
              <a:spcBef>
                <a:spcPts val="600"/>
              </a:spcBef>
              <a:buClr>
                <a:schemeClr val="accent1">
                  <a:lumMod val="75000"/>
                </a:schemeClr>
              </a:buClr>
              <a:buSzPct val="73000"/>
              <a:buFont typeface="Wingdings" panose="05000000000000000000" pitchFamily="2" charset="2"/>
              <a:buChar char="§"/>
            </a:pPr>
            <a:r>
              <a:rPr lang="en-US" sz="2000" dirty="0" smtClean="0"/>
              <a:t>Age </a:t>
            </a:r>
            <a:r>
              <a:rPr lang="en-US" sz="2000" dirty="0"/>
              <a:t>35 to 64</a:t>
            </a:r>
          </a:p>
          <a:p>
            <a:pPr lvl="0">
              <a:spcBef>
                <a:spcPts val="600"/>
              </a:spcBef>
              <a:buClr>
                <a:srgbClr val="F4E7ED"/>
              </a:buClr>
              <a:buSzPct val="73000"/>
            </a:pPr>
            <a:endParaRPr lang="en-US" sz="1200" dirty="0">
              <a:latin typeface="Trebuchet MS"/>
            </a:endParaRPr>
          </a:p>
        </p:txBody>
      </p:sp>
      <p:sp>
        <p:nvSpPr>
          <p:cNvPr id="5" name="TextBox 4"/>
          <p:cNvSpPr txBox="1"/>
          <p:nvPr/>
        </p:nvSpPr>
        <p:spPr>
          <a:xfrm>
            <a:off x="685800" y="6324600"/>
            <a:ext cx="5486400" cy="307777"/>
          </a:xfrm>
          <a:prstGeom prst="rect">
            <a:avLst/>
          </a:prstGeom>
          <a:noFill/>
        </p:spPr>
        <p:txBody>
          <a:bodyPr wrap="square" rtlCol="0">
            <a:spAutoFit/>
          </a:bodyPr>
          <a:lstStyle/>
          <a:p>
            <a:pPr lvl="0">
              <a:spcBef>
                <a:spcPts val="600"/>
              </a:spcBef>
              <a:buClr>
                <a:srgbClr val="F4E7ED"/>
              </a:buClr>
              <a:buSzPct val="73000"/>
            </a:pPr>
            <a:r>
              <a:rPr lang="en-US" sz="1400" dirty="0">
                <a:solidFill>
                  <a:schemeClr val="accent1">
                    <a:lumMod val="75000"/>
                  </a:schemeClr>
                </a:solidFill>
                <a:latin typeface="Arial Black" panose="020B0A04020102020204" pitchFamily="34" charset="0"/>
              </a:rPr>
              <a:t>BCCT is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7</a:t>
            </a:r>
          </a:p>
        </p:txBody>
      </p:sp>
    </p:spTree>
    <p:extLst>
      <p:ext uri="{BB962C8B-B14F-4D97-AF65-F5344CB8AC3E}">
        <p14:creationId xmlns:p14="http://schemas.microsoft.com/office/powerpoint/2010/main" val="931083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305800" cy="743712"/>
          </a:xfrm>
        </p:spPr>
        <p:txBody>
          <a:bodyPr>
            <a:normAutofit/>
          </a:bodyPr>
          <a:lstStyle/>
          <a:p>
            <a:pPr algn="ctr"/>
            <a:r>
              <a:rPr lang="en-US" sz="2800" dirty="0" smtClean="0">
                <a:latin typeface="Arial Black" panose="020B0A04020102020204" pitchFamily="34" charset="0"/>
              </a:rPr>
              <a:t>BCCT GUIDELINES (CONTINUED)</a:t>
            </a:r>
            <a:endParaRPr lang="en-US" sz="2800" dirty="0">
              <a:latin typeface="Arial Black" panose="020B0A04020102020204" pitchFamily="34" charset="0"/>
            </a:endParaRPr>
          </a:p>
        </p:txBody>
      </p:sp>
      <p:sp>
        <p:nvSpPr>
          <p:cNvPr id="3" name="Rectangle 2"/>
          <p:cNvSpPr/>
          <p:nvPr/>
        </p:nvSpPr>
        <p:spPr>
          <a:xfrm>
            <a:off x="228600" y="1752600"/>
            <a:ext cx="8686800" cy="3631763"/>
          </a:xfrm>
          <a:prstGeom prst="rect">
            <a:avLst/>
          </a:prstGeom>
        </p:spPr>
        <p:txBody>
          <a:bodyPr wrap="square">
            <a:spAutoFit/>
          </a:bodyPr>
          <a:lstStyle/>
          <a:p>
            <a:pPr marL="342900" lvl="0" indent="-342900">
              <a:spcBef>
                <a:spcPts val="600"/>
              </a:spcBef>
              <a:buClr>
                <a:schemeClr val="accent1">
                  <a:lumMod val="75000"/>
                </a:schemeClr>
              </a:buClr>
              <a:buSzPct val="73000"/>
              <a:buFont typeface="Wingdings" panose="05000000000000000000" pitchFamily="2" charset="2"/>
              <a:buChar char="§"/>
            </a:pPr>
            <a:r>
              <a:rPr lang="en-US" sz="2000" dirty="0" smtClean="0"/>
              <a:t>Diagnosed </a:t>
            </a:r>
            <a:r>
              <a:rPr lang="en-US" sz="2000" dirty="0"/>
              <a:t>with breast and/or cervical cancer, or cervical precancerous condition through a SMHW provider</a:t>
            </a:r>
          </a:p>
          <a:p>
            <a:pPr marL="342900" lvl="0" indent="-342900">
              <a:spcBef>
                <a:spcPts val="600"/>
              </a:spcBef>
              <a:buClr>
                <a:schemeClr val="accent1">
                  <a:lumMod val="75000"/>
                </a:schemeClr>
              </a:buClr>
              <a:buSzPct val="73000"/>
              <a:buFont typeface="Wingdings" panose="05000000000000000000" pitchFamily="2" charset="2"/>
              <a:buChar char="§"/>
            </a:pPr>
            <a:endParaRPr lang="en-US" sz="2000" dirty="0"/>
          </a:p>
          <a:p>
            <a:pPr marL="342900" lvl="0" indent="-342900">
              <a:spcBef>
                <a:spcPts val="600"/>
              </a:spcBef>
              <a:buClr>
                <a:schemeClr val="accent1">
                  <a:lumMod val="75000"/>
                </a:schemeClr>
              </a:buClr>
              <a:buSzPct val="73000"/>
              <a:buFont typeface="Wingdings" panose="05000000000000000000" pitchFamily="2" charset="2"/>
              <a:buChar char="§"/>
            </a:pPr>
            <a:r>
              <a:rPr lang="en-US" sz="2000" dirty="0" smtClean="0"/>
              <a:t>No </a:t>
            </a:r>
            <a:r>
              <a:rPr lang="en-US" sz="2000" dirty="0"/>
              <a:t>source of health/medical insurance that covers treatment (even if </a:t>
            </a:r>
            <a:r>
              <a:rPr lang="en-US" sz="2000" dirty="0" smtClean="0"/>
              <a:t>a high </a:t>
            </a:r>
            <a:r>
              <a:rPr lang="en-US" sz="2000" dirty="0"/>
              <a:t>deductible/Affordable Care Act)</a:t>
            </a:r>
          </a:p>
          <a:p>
            <a:pPr marL="342900" lvl="0" indent="-342900">
              <a:spcBef>
                <a:spcPts val="600"/>
              </a:spcBef>
              <a:buClr>
                <a:schemeClr val="accent1">
                  <a:lumMod val="75000"/>
                </a:schemeClr>
              </a:buClr>
              <a:buSzPct val="73000"/>
              <a:buFont typeface="Wingdings" panose="05000000000000000000" pitchFamily="2" charset="2"/>
              <a:buChar char="§"/>
            </a:pPr>
            <a:endParaRPr lang="en-US" sz="2000" dirty="0"/>
          </a:p>
          <a:p>
            <a:pPr marL="342900" lvl="0" indent="-342900">
              <a:spcBef>
                <a:spcPts val="600"/>
              </a:spcBef>
              <a:buClr>
                <a:schemeClr val="accent1">
                  <a:lumMod val="75000"/>
                </a:schemeClr>
              </a:buClr>
              <a:buSzPct val="73000"/>
              <a:buFont typeface="Wingdings" panose="05000000000000000000" pitchFamily="2" charset="2"/>
              <a:buChar char="§"/>
            </a:pPr>
            <a:r>
              <a:rPr lang="en-US" sz="2000" dirty="0" smtClean="0"/>
              <a:t>Meet </a:t>
            </a:r>
            <a:r>
              <a:rPr lang="en-US" sz="2000" dirty="0"/>
              <a:t>SMHW </a:t>
            </a:r>
            <a:r>
              <a:rPr lang="en-US" sz="2000" dirty="0" smtClean="0"/>
              <a:t>eligibility guidelines</a:t>
            </a:r>
            <a:endParaRPr lang="en-US" sz="2000" dirty="0"/>
          </a:p>
          <a:p>
            <a:pPr marL="342900" lvl="0" indent="-342900">
              <a:spcBef>
                <a:spcPts val="600"/>
              </a:spcBef>
              <a:buClr>
                <a:schemeClr val="accent1">
                  <a:lumMod val="75000"/>
                </a:schemeClr>
              </a:buClr>
              <a:buSzPct val="73000"/>
              <a:buFont typeface="Wingdings" panose="05000000000000000000" pitchFamily="2" charset="2"/>
              <a:buChar char="§"/>
            </a:pPr>
            <a:endParaRPr lang="en-US" sz="2000" dirty="0"/>
          </a:p>
          <a:p>
            <a:pPr marL="342900" lvl="0" indent="-342900">
              <a:spcBef>
                <a:spcPts val="600"/>
              </a:spcBef>
              <a:buClr>
                <a:schemeClr val="accent1">
                  <a:lumMod val="75000"/>
                </a:schemeClr>
              </a:buClr>
              <a:buSzPct val="73000"/>
              <a:buFont typeface="Wingdings" panose="05000000000000000000" pitchFamily="2" charset="2"/>
              <a:buChar char="§"/>
            </a:pPr>
            <a:r>
              <a:rPr lang="en-US" sz="2000" dirty="0" smtClean="0"/>
              <a:t>Need </a:t>
            </a:r>
            <a:r>
              <a:rPr lang="en-US" sz="2000" dirty="0"/>
              <a:t>treatment for breast and/or cervical cancers or precancerous conditions listed on the next slide</a:t>
            </a:r>
          </a:p>
        </p:txBody>
      </p:sp>
      <p:sp>
        <p:nvSpPr>
          <p:cNvPr id="4" name="TextBox 3"/>
          <p:cNvSpPr txBox="1"/>
          <p:nvPr/>
        </p:nvSpPr>
        <p:spPr>
          <a:xfrm>
            <a:off x="228600" y="6248400"/>
            <a:ext cx="6934200" cy="307777"/>
          </a:xfrm>
          <a:prstGeom prst="rect">
            <a:avLst/>
          </a:prstGeom>
          <a:noFill/>
        </p:spPr>
        <p:txBody>
          <a:bodyPr wrap="square" rtlCol="0">
            <a:spAutoFit/>
          </a:bodyPr>
          <a:lstStyle/>
          <a:p>
            <a:pPr marL="171450" lvl="0" indent="-171450">
              <a:spcBef>
                <a:spcPts val="600"/>
              </a:spcBef>
              <a:buClr>
                <a:srgbClr val="F4E7ED"/>
              </a:buClr>
              <a:buSzPct val="73000"/>
              <a:buFont typeface="Wingdings" panose="05000000000000000000" pitchFamily="2" charset="2"/>
              <a:buChar char="§"/>
            </a:pPr>
            <a:r>
              <a:rPr lang="en-US" sz="1400" dirty="0">
                <a:solidFill>
                  <a:schemeClr val="accent1">
                    <a:lumMod val="75000"/>
                  </a:schemeClr>
                </a:solidFill>
                <a:latin typeface="Arial Black" panose="020B0A04020102020204" pitchFamily="34" charset="0"/>
              </a:rPr>
              <a:t>BCCT is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7</a:t>
            </a:r>
          </a:p>
        </p:txBody>
      </p:sp>
    </p:spTree>
    <p:extLst>
      <p:ext uri="{BB962C8B-B14F-4D97-AF65-F5344CB8AC3E}">
        <p14:creationId xmlns:p14="http://schemas.microsoft.com/office/powerpoint/2010/main" val="933981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71512"/>
            <a:ext cx="8229600" cy="642888"/>
          </a:xfrm>
        </p:spPr>
        <p:txBody>
          <a:bodyPr>
            <a:normAutofit/>
          </a:bodyPr>
          <a:lstStyle/>
          <a:p>
            <a:pPr algn="ctr"/>
            <a:r>
              <a:rPr lang="en-US" sz="2800" dirty="0" smtClean="0">
                <a:latin typeface="Arial Black" panose="020B0A04020102020204" pitchFamily="34" charset="0"/>
              </a:rPr>
              <a:t>CLINICAL QUALIFIERS FOR BCCT</a:t>
            </a:r>
            <a:endParaRPr lang="en-US" sz="2800" dirty="0">
              <a:latin typeface="Arial Black" panose="020B0A04020102020204" pitchFamily="34" charset="0"/>
            </a:endParaRPr>
          </a:p>
        </p:txBody>
      </p:sp>
      <p:sp>
        <p:nvSpPr>
          <p:cNvPr id="3" name="Text Placeholder 2"/>
          <p:cNvSpPr>
            <a:spLocks noGrp="1"/>
          </p:cNvSpPr>
          <p:nvPr>
            <p:ph type="body" idx="1"/>
          </p:nvPr>
        </p:nvSpPr>
        <p:spPr/>
        <p:txBody>
          <a:bodyPr/>
          <a:lstStyle/>
          <a:p>
            <a:endParaRPr lang="en-US" dirty="0" smtClean="0"/>
          </a:p>
          <a:p>
            <a:pPr algn="ctr"/>
            <a:r>
              <a:rPr lang="en-US" dirty="0" smtClean="0"/>
              <a:t> </a:t>
            </a:r>
            <a:endParaRPr lang="en-US" dirty="0"/>
          </a:p>
          <a:p>
            <a:endParaRPr lang="en-US" dirty="0"/>
          </a:p>
        </p:txBody>
      </p:sp>
      <p:sp>
        <p:nvSpPr>
          <p:cNvPr id="4" name="Content Placeholder 3"/>
          <p:cNvSpPr>
            <a:spLocks noGrp="1"/>
          </p:cNvSpPr>
          <p:nvPr>
            <p:ph sz="half" idx="2"/>
          </p:nvPr>
        </p:nvSpPr>
        <p:spPr>
          <a:xfrm>
            <a:off x="501650" y="2271118"/>
            <a:ext cx="4040188" cy="3846553"/>
          </a:xfrm>
        </p:spPr>
        <p:txBody>
          <a:bodyPr>
            <a:normAutofit/>
          </a:bodyPr>
          <a:lstStyle/>
          <a:p>
            <a:pPr marL="0" indent="0">
              <a:buNone/>
            </a:pPr>
            <a:r>
              <a:rPr lang="en-US" b="1" dirty="0" smtClean="0"/>
              <a:t>Ultrasound </a:t>
            </a:r>
            <a:r>
              <a:rPr lang="en-US" dirty="0" smtClean="0"/>
              <a:t>of “suspicious abnormality”(</a:t>
            </a:r>
            <a:r>
              <a:rPr lang="en-US" b="1" u="sng" dirty="0" smtClean="0"/>
              <a:t>BI-RADS category 4</a:t>
            </a:r>
            <a:r>
              <a:rPr lang="en-US" dirty="0" smtClean="0"/>
              <a:t>)  or “highly suggestive of malignancy” (</a:t>
            </a:r>
            <a:r>
              <a:rPr lang="en-US" b="1" u="sng" dirty="0" smtClean="0"/>
              <a:t>BI-RADS category 5</a:t>
            </a:r>
            <a:r>
              <a:rPr lang="en-US" dirty="0" smtClean="0"/>
              <a:t>) </a:t>
            </a:r>
            <a:r>
              <a:rPr lang="en-US" dirty="0">
                <a:solidFill>
                  <a:schemeClr val="accent4">
                    <a:lumMod val="75000"/>
                  </a:schemeClr>
                </a:solidFill>
              </a:rPr>
              <a:t>*ELIGIBLE FOR </a:t>
            </a:r>
            <a:r>
              <a:rPr lang="en-US" dirty="0" smtClean="0">
                <a:solidFill>
                  <a:schemeClr val="accent4">
                    <a:lumMod val="75000"/>
                  </a:schemeClr>
                </a:solidFill>
              </a:rPr>
              <a:t>PRESUMPTIVE BCCT  </a:t>
            </a:r>
            <a:endParaRPr lang="en-US" dirty="0">
              <a:solidFill>
                <a:schemeClr val="accent4">
                  <a:lumMod val="75000"/>
                </a:schemeClr>
              </a:solidFill>
            </a:endParaRPr>
          </a:p>
          <a:p>
            <a:pPr marL="0" indent="0">
              <a:buNone/>
            </a:pPr>
            <a:endParaRPr lang="en-US" dirty="0"/>
          </a:p>
          <a:p>
            <a:pPr marL="0" indent="0">
              <a:buNone/>
            </a:pPr>
            <a:r>
              <a:rPr lang="en-US" dirty="0"/>
              <a:t>Carcinoma in </a:t>
            </a:r>
            <a:r>
              <a:rPr lang="en-US" dirty="0" smtClean="0"/>
              <a:t>situ </a:t>
            </a:r>
            <a:r>
              <a:rPr lang="en-US" dirty="0" smtClean="0">
                <a:solidFill>
                  <a:schemeClr val="accent4">
                    <a:lumMod val="50000"/>
                  </a:schemeClr>
                </a:solidFill>
              </a:rPr>
              <a:t>*ELIGIBLE FOR FULL BCCT</a:t>
            </a:r>
            <a:endParaRPr lang="en-US" dirty="0">
              <a:solidFill>
                <a:schemeClr val="accent4">
                  <a:lumMod val="50000"/>
                </a:schemeClr>
              </a:solidFill>
            </a:endParaRPr>
          </a:p>
          <a:p>
            <a:pPr marL="0" indent="0">
              <a:buNone/>
            </a:pPr>
            <a:endParaRPr lang="en-US" dirty="0"/>
          </a:p>
          <a:p>
            <a:pPr marL="0" lvl="0" indent="0">
              <a:buClr>
                <a:srgbClr val="000000"/>
              </a:buClr>
              <a:buNone/>
            </a:pPr>
            <a:r>
              <a:rPr lang="en-US" dirty="0"/>
              <a:t>Invasive breast </a:t>
            </a:r>
            <a:r>
              <a:rPr lang="en-US" dirty="0" smtClean="0"/>
              <a:t>cancer </a:t>
            </a:r>
            <a:r>
              <a:rPr lang="en-US" dirty="0">
                <a:solidFill>
                  <a:schemeClr val="accent4">
                    <a:lumMod val="50000"/>
                  </a:schemeClr>
                </a:solidFill>
              </a:rPr>
              <a:t>*ELIGIBLE FOR FULL BCCT</a:t>
            </a:r>
          </a:p>
          <a:p>
            <a:pPr>
              <a:buFont typeface="Wingdings" panose="05000000000000000000" pitchFamily="2" charset="2"/>
              <a:buChar char="§"/>
            </a:pPr>
            <a:endParaRPr lang="en-US" sz="2000" dirty="0"/>
          </a:p>
          <a:p>
            <a:endParaRPr lang="en-US" dirty="0"/>
          </a:p>
        </p:txBody>
      </p:sp>
      <p:sp>
        <p:nvSpPr>
          <p:cNvPr id="5" name="Text Placeholder 4"/>
          <p:cNvSpPr>
            <a:spLocks noGrp="1"/>
          </p:cNvSpPr>
          <p:nvPr>
            <p:ph type="body" sz="quarter" idx="3"/>
          </p:nvPr>
        </p:nvSpPr>
        <p:spPr>
          <a:xfrm>
            <a:off x="4876800" y="1273729"/>
            <a:ext cx="2971800" cy="369332"/>
          </a:xfrm>
        </p:spPr>
        <p:txBody>
          <a:bodyPr>
            <a:noAutofit/>
          </a:bodyPr>
          <a:lstStyle/>
          <a:p>
            <a:endParaRPr lang="en-US" dirty="0" smtClean="0"/>
          </a:p>
          <a:p>
            <a:pPr algn="ctr"/>
            <a:r>
              <a:rPr lang="en-US" sz="1800" dirty="0" smtClean="0"/>
              <a:t>Cervical </a:t>
            </a:r>
            <a:endParaRPr lang="en-US" sz="1800" dirty="0"/>
          </a:p>
        </p:txBody>
      </p:sp>
      <p:sp>
        <p:nvSpPr>
          <p:cNvPr id="6" name="Content Placeholder 5"/>
          <p:cNvSpPr>
            <a:spLocks noGrp="1"/>
          </p:cNvSpPr>
          <p:nvPr>
            <p:ph sz="quarter" idx="4"/>
          </p:nvPr>
        </p:nvSpPr>
        <p:spPr>
          <a:xfrm>
            <a:off x="4654550" y="2184445"/>
            <a:ext cx="4041775" cy="3933226"/>
          </a:xfrm>
        </p:spPr>
        <p:txBody>
          <a:bodyPr>
            <a:normAutofit lnSpcReduction="10000"/>
          </a:bodyPr>
          <a:lstStyle/>
          <a:p>
            <a:pPr marL="0" indent="0">
              <a:buNone/>
            </a:pPr>
            <a:endParaRPr lang="en-US" dirty="0" smtClean="0"/>
          </a:p>
          <a:p>
            <a:pPr marL="0" indent="0">
              <a:buNone/>
            </a:pPr>
            <a:r>
              <a:rPr lang="en-US" dirty="0" smtClean="0"/>
              <a:t>CIN </a:t>
            </a:r>
            <a:r>
              <a:rPr lang="en-US" dirty="0"/>
              <a:t>2/moderate </a:t>
            </a:r>
            <a:r>
              <a:rPr lang="en-US" dirty="0" smtClean="0"/>
              <a:t>dysplasia </a:t>
            </a:r>
            <a:r>
              <a:rPr lang="en-US" dirty="0">
                <a:solidFill>
                  <a:schemeClr val="accent4">
                    <a:lumMod val="50000"/>
                  </a:schemeClr>
                </a:solidFill>
              </a:rPr>
              <a:t>*ELIGIBLE FOR FULL BCCT</a:t>
            </a:r>
          </a:p>
          <a:p>
            <a:pPr marL="0" indent="0">
              <a:buNone/>
            </a:pPr>
            <a:endParaRPr lang="en-US" dirty="0"/>
          </a:p>
          <a:p>
            <a:pPr marL="0" indent="0">
              <a:buNone/>
            </a:pPr>
            <a:r>
              <a:rPr lang="en-US" dirty="0"/>
              <a:t>CIN 3/severe </a:t>
            </a:r>
            <a:r>
              <a:rPr lang="en-US" dirty="0" smtClean="0"/>
              <a:t>dysplasia </a:t>
            </a:r>
            <a:r>
              <a:rPr lang="en-US" dirty="0" smtClean="0">
                <a:solidFill>
                  <a:schemeClr val="accent4">
                    <a:lumMod val="50000"/>
                  </a:schemeClr>
                </a:solidFill>
              </a:rPr>
              <a:t>*</a:t>
            </a:r>
            <a:r>
              <a:rPr lang="en-US" dirty="0">
                <a:solidFill>
                  <a:schemeClr val="accent4">
                    <a:lumMod val="50000"/>
                  </a:schemeClr>
                </a:solidFill>
              </a:rPr>
              <a:t>ELIGIBLE FOR FULL BCCT</a:t>
            </a:r>
          </a:p>
          <a:p>
            <a:pPr marL="0" indent="0">
              <a:buNone/>
            </a:pPr>
            <a:endParaRPr lang="en-US" dirty="0"/>
          </a:p>
          <a:p>
            <a:pPr marL="0" indent="0">
              <a:buNone/>
            </a:pPr>
            <a:r>
              <a:rPr lang="en-US" dirty="0"/>
              <a:t>CIS or </a:t>
            </a:r>
            <a:r>
              <a:rPr lang="en-US" dirty="0" smtClean="0"/>
              <a:t>AIS </a:t>
            </a:r>
            <a:r>
              <a:rPr lang="en-US" dirty="0" smtClean="0">
                <a:solidFill>
                  <a:schemeClr val="accent4">
                    <a:lumMod val="50000"/>
                  </a:schemeClr>
                </a:solidFill>
              </a:rPr>
              <a:t>*</a:t>
            </a:r>
            <a:r>
              <a:rPr lang="en-US" dirty="0">
                <a:solidFill>
                  <a:schemeClr val="accent4">
                    <a:lumMod val="50000"/>
                  </a:schemeClr>
                </a:solidFill>
              </a:rPr>
              <a:t>ELIGIBLE FOR FULL BCCT</a:t>
            </a:r>
          </a:p>
          <a:p>
            <a:pPr marL="0" indent="0">
              <a:buNone/>
            </a:pPr>
            <a:endParaRPr lang="en-US" dirty="0"/>
          </a:p>
          <a:p>
            <a:pPr marL="0" indent="0">
              <a:buNone/>
            </a:pPr>
            <a:r>
              <a:rPr lang="en-US" dirty="0"/>
              <a:t>Invasive cervical </a:t>
            </a:r>
            <a:r>
              <a:rPr lang="en-US" dirty="0" smtClean="0"/>
              <a:t>cancer </a:t>
            </a:r>
            <a:r>
              <a:rPr lang="en-US" dirty="0">
                <a:solidFill>
                  <a:schemeClr val="accent4">
                    <a:lumMod val="50000"/>
                  </a:schemeClr>
                </a:solidFill>
              </a:rPr>
              <a:t>*ELIGIBLE FOR FULL BCCT</a:t>
            </a:r>
          </a:p>
          <a:p>
            <a:pPr>
              <a:buFont typeface="Wingdings" panose="05000000000000000000" pitchFamily="2" charset="2"/>
              <a:buChar char="§"/>
            </a:pPr>
            <a:endParaRPr lang="en-US" sz="2000" dirty="0"/>
          </a:p>
          <a:p>
            <a:pPr marL="0" indent="0">
              <a:buNone/>
            </a:pPr>
            <a:endParaRPr lang="en-US" dirty="0"/>
          </a:p>
        </p:txBody>
      </p:sp>
      <p:sp>
        <p:nvSpPr>
          <p:cNvPr id="9" name="Rectangle 8"/>
          <p:cNvSpPr/>
          <p:nvPr/>
        </p:nvSpPr>
        <p:spPr>
          <a:xfrm>
            <a:off x="501650" y="2271118"/>
            <a:ext cx="3943350" cy="3823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648200" y="2271118"/>
            <a:ext cx="4048125" cy="38465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456406" y="6553200"/>
            <a:ext cx="6858794" cy="307777"/>
          </a:xfrm>
          <a:prstGeom prst="rect">
            <a:avLst/>
          </a:prstGeom>
          <a:noFill/>
        </p:spPr>
        <p:txBody>
          <a:bodyPr wrap="square" rtlCol="0">
            <a:spAutoFit/>
          </a:bodyPr>
          <a:lstStyle/>
          <a:p>
            <a:pPr lvl="0">
              <a:spcBef>
                <a:spcPts val="600"/>
              </a:spcBef>
              <a:buClr>
                <a:srgbClr val="F4E7ED"/>
              </a:buClr>
              <a:buSzPct val="73000"/>
            </a:pPr>
            <a:r>
              <a:rPr lang="en-US" sz="1400" dirty="0">
                <a:solidFill>
                  <a:schemeClr val="accent1">
                    <a:lumMod val="75000"/>
                  </a:schemeClr>
                </a:solidFill>
                <a:latin typeface="Arial Black" panose="020B0A04020102020204" pitchFamily="34" charset="0"/>
              </a:rPr>
              <a:t>BCCT is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7</a:t>
            </a:r>
          </a:p>
        </p:txBody>
      </p:sp>
      <p:sp>
        <p:nvSpPr>
          <p:cNvPr id="11" name="TextBox 10"/>
          <p:cNvSpPr txBox="1"/>
          <p:nvPr/>
        </p:nvSpPr>
        <p:spPr>
          <a:xfrm>
            <a:off x="1066800" y="1273728"/>
            <a:ext cx="2633471" cy="369332"/>
          </a:xfrm>
          <a:prstGeom prst="rect">
            <a:avLst/>
          </a:prstGeom>
          <a:noFill/>
        </p:spPr>
        <p:txBody>
          <a:bodyPr wrap="square" rtlCol="0">
            <a:spAutoFit/>
          </a:bodyPr>
          <a:lstStyle/>
          <a:p>
            <a:pPr algn="ctr"/>
            <a:r>
              <a:rPr lang="en-US" dirty="0" smtClean="0"/>
              <a:t>Breast </a:t>
            </a:r>
            <a:endParaRPr lang="en-US" dirty="0"/>
          </a:p>
        </p:txBody>
      </p:sp>
      <p:sp>
        <p:nvSpPr>
          <p:cNvPr id="7" name="TextBox 6"/>
          <p:cNvSpPr txBox="1"/>
          <p:nvPr/>
        </p:nvSpPr>
        <p:spPr>
          <a:xfrm>
            <a:off x="456406" y="6117671"/>
            <a:ext cx="8229600" cy="369332"/>
          </a:xfrm>
          <a:prstGeom prst="rect">
            <a:avLst/>
          </a:prstGeom>
          <a:noFill/>
        </p:spPr>
        <p:txBody>
          <a:bodyPr wrap="square" rtlCol="0">
            <a:spAutoFit/>
          </a:bodyPr>
          <a:lstStyle/>
          <a:p>
            <a:r>
              <a:rPr lang="en-US" dirty="0" smtClean="0">
                <a:solidFill>
                  <a:srgbClr val="7030A0"/>
                </a:solidFill>
              </a:rPr>
              <a:t>A presumptive BCCT application </a:t>
            </a:r>
            <a:r>
              <a:rPr lang="en-US" u="sng" dirty="0" smtClean="0">
                <a:solidFill>
                  <a:srgbClr val="7030A0"/>
                </a:solidFill>
              </a:rPr>
              <a:t>SHOULD</a:t>
            </a:r>
            <a:r>
              <a:rPr lang="en-US" dirty="0" smtClean="0">
                <a:solidFill>
                  <a:srgbClr val="7030A0"/>
                </a:solidFill>
              </a:rPr>
              <a:t> always be submitted first</a:t>
            </a:r>
            <a:endParaRPr lang="en-US" dirty="0">
              <a:solidFill>
                <a:srgbClr val="7030A0"/>
              </a:solidFill>
            </a:endParaRPr>
          </a:p>
        </p:txBody>
      </p:sp>
    </p:spTree>
    <p:extLst>
      <p:ext uri="{BB962C8B-B14F-4D97-AF65-F5344CB8AC3E}">
        <p14:creationId xmlns:p14="http://schemas.microsoft.com/office/powerpoint/2010/main" val="2019857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90182"/>
            <a:ext cx="8229600" cy="667512"/>
          </a:xfrm>
        </p:spPr>
        <p:txBody>
          <a:bodyPr>
            <a:normAutofit/>
          </a:bodyPr>
          <a:lstStyle/>
          <a:p>
            <a:pPr algn="ctr"/>
            <a:r>
              <a:rPr lang="en-US" sz="2800" dirty="0" smtClean="0">
                <a:latin typeface="Arial Black" panose="020B0A04020102020204" pitchFamily="34" charset="0"/>
              </a:rPr>
              <a:t>PRESUMPTIVE (PE) BCCT FORM </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2743200" y="1600201"/>
            <a:ext cx="3962400" cy="4724399"/>
          </a:xfrm>
          <a:prstGeom prst="rect">
            <a:avLst/>
          </a:prstGeom>
        </p:spPr>
      </p:pic>
      <p:sp>
        <p:nvSpPr>
          <p:cNvPr id="5" name="TextBox 4"/>
          <p:cNvSpPr txBox="1"/>
          <p:nvPr/>
        </p:nvSpPr>
        <p:spPr>
          <a:xfrm>
            <a:off x="228599" y="5257800"/>
            <a:ext cx="2402205" cy="646331"/>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r>
              <a:rPr lang="en-US" dirty="0" smtClean="0"/>
              <a:t>DATE ENROLLED</a:t>
            </a:r>
          </a:p>
          <a:p>
            <a:r>
              <a:rPr lang="en-US" dirty="0" smtClean="0"/>
              <a:t> IN SMHW</a:t>
            </a:r>
            <a:endParaRPr lang="en-US" dirty="0"/>
          </a:p>
        </p:txBody>
      </p:sp>
      <p:cxnSp>
        <p:nvCxnSpPr>
          <p:cNvPr id="7" name="Straight Arrow Connector 6"/>
          <p:cNvCxnSpPr>
            <a:stCxn id="5" idx="3"/>
          </p:cNvCxnSpPr>
          <p:nvPr/>
        </p:nvCxnSpPr>
        <p:spPr>
          <a:xfrm flipV="1">
            <a:off x="2630804" y="5410201"/>
            <a:ext cx="209904" cy="170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4876800"/>
            <a:ext cx="1905009" cy="369332"/>
          </a:xfrm>
          <a:prstGeom prst="rect">
            <a:avLst/>
          </a:prstGeom>
          <a:solidFill>
            <a:schemeClr val="accent1">
              <a:lumMod val="60000"/>
              <a:lumOff val="40000"/>
            </a:schemeClr>
          </a:solidFill>
        </p:spPr>
        <p:txBody>
          <a:bodyPr wrap="none" rtlCol="0">
            <a:spAutoFit/>
          </a:bodyPr>
          <a:lstStyle/>
          <a:p>
            <a:r>
              <a:rPr lang="en-US" dirty="0" smtClean="0"/>
              <a:t>DCN REQUIRED</a:t>
            </a:r>
            <a:endParaRPr lang="en-US" dirty="0"/>
          </a:p>
        </p:txBody>
      </p:sp>
      <p:cxnSp>
        <p:nvCxnSpPr>
          <p:cNvPr id="12" name="Straight Arrow Connector 11"/>
          <p:cNvCxnSpPr>
            <a:stCxn id="9" idx="1"/>
          </p:cNvCxnSpPr>
          <p:nvPr/>
        </p:nvCxnSpPr>
        <p:spPr>
          <a:xfrm flipH="1">
            <a:off x="4419600" y="5061466"/>
            <a:ext cx="2286000" cy="958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49469" y="5263634"/>
            <a:ext cx="2394531" cy="1200329"/>
          </a:xfrm>
          <a:prstGeom prst="rect">
            <a:avLst/>
          </a:prstGeom>
          <a:solidFill>
            <a:schemeClr val="accent1">
              <a:lumMod val="60000"/>
              <a:lumOff val="40000"/>
            </a:schemeClr>
          </a:solidFill>
        </p:spPr>
        <p:txBody>
          <a:bodyPr wrap="square" rtlCol="0">
            <a:spAutoFit/>
          </a:bodyPr>
          <a:lstStyle/>
          <a:p>
            <a:r>
              <a:rPr lang="en-US" dirty="0" smtClean="0"/>
              <a:t>START DATE OF</a:t>
            </a:r>
          </a:p>
          <a:p>
            <a:r>
              <a:rPr lang="en-US" dirty="0" smtClean="0"/>
              <a:t>COVERAGE IS DATE</a:t>
            </a:r>
          </a:p>
          <a:p>
            <a:r>
              <a:rPr lang="en-US" dirty="0" smtClean="0"/>
              <a:t>OF QUALIFYING TEST</a:t>
            </a:r>
            <a:endParaRPr lang="en-US" dirty="0"/>
          </a:p>
        </p:txBody>
      </p:sp>
      <p:cxnSp>
        <p:nvCxnSpPr>
          <p:cNvPr id="15" name="Straight Arrow Connector 14"/>
          <p:cNvCxnSpPr>
            <a:stCxn id="13" idx="1"/>
          </p:cNvCxnSpPr>
          <p:nvPr/>
        </p:nvCxnSpPr>
        <p:spPr>
          <a:xfrm flipH="1">
            <a:off x="5791201" y="5863799"/>
            <a:ext cx="958268" cy="156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30480" y="2509838"/>
            <a:ext cx="2600325" cy="1990725"/>
          </a:xfrm>
          <a:prstGeom prst="rect">
            <a:avLst/>
          </a:prstGeom>
        </p:spPr>
      </p:pic>
      <p:sp>
        <p:nvSpPr>
          <p:cNvPr id="8" name="TextBox 7"/>
          <p:cNvSpPr txBox="1"/>
          <p:nvPr/>
        </p:nvSpPr>
        <p:spPr>
          <a:xfrm>
            <a:off x="381000" y="1905000"/>
            <a:ext cx="1828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Correct address</a:t>
            </a:r>
            <a:endParaRPr lang="en-US" dirty="0"/>
          </a:p>
        </p:txBody>
      </p:sp>
      <p:cxnSp>
        <p:nvCxnSpPr>
          <p:cNvPr id="11" name="Straight Arrow Connector 10"/>
          <p:cNvCxnSpPr/>
          <p:nvPr/>
        </p:nvCxnSpPr>
        <p:spPr>
          <a:xfrm>
            <a:off x="1219200" y="2274332"/>
            <a:ext cx="0" cy="22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20411" y="3505200"/>
            <a:ext cx="154218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600" y="6463963"/>
            <a:ext cx="5486400" cy="307777"/>
          </a:xfrm>
          <a:prstGeom prst="rect">
            <a:avLst/>
          </a:prstGeom>
          <a:noFill/>
        </p:spPr>
        <p:txBody>
          <a:bodyPr wrap="square" rtlCol="0">
            <a:spAutoFit/>
          </a:bodyPr>
          <a:lstStyle/>
          <a:p>
            <a:pPr lvl="0">
              <a:spcBef>
                <a:spcPts val="600"/>
              </a:spcBef>
              <a:buClr>
                <a:srgbClr val="F4E7ED"/>
              </a:buClr>
              <a:buSzPct val="73000"/>
            </a:pPr>
            <a:r>
              <a:rPr lang="en-US" sz="1400" dirty="0">
                <a:solidFill>
                  <a:schemeClr val="accent1">
                    <a:lumMod val="75000"/>
                  </a:schemeClr>
                </a:solidFill>
                <a:latin typeface="Arial Black" panose="020B0A04020102020204" pitchFamily="34" charset="0"/>
              </a:rPr>
              <a:t>BCCT is in SMHW Manual Section 7</a:t>
            </a:r>
          </a:p>
        </p:txBody>
      </p:sp>
    </p:spTree>
    <p:extLst>
      <p:ext uri="{BB962C8B-B14F-4D97-AF65-F5344CB8AC3E}">
        <p14:creationId xmlns:p14="http://schemas.microsoft.com/office/powerpoint/2010/main" val="2554837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305800" cy="914400"/>
          </a:xfrm>
        </p:spPr>
        <p:txBody>
          <a:bodyPr>
            <a:normAutofit/>
          </a:bodyPr>
          <a:lstStyle/>
          <a:p>
            <a:pPr algn="ctr"/>
            <a:r>
              <a:rPr lang="en-US" sz="2800" dirty="0" smtClean="0">
                <a:latin typeface="Arial Black" panose="020B0A04020102020204" pitchFamily="34" charset="0"/>
              </a:rPr>
              <a:t>ADDITIONAL TOPICS</a:t>
            </a:r>
            <a:endParaRPr lang="en-US" sz="2800" dirty="0">
              <a:latin typeface="Arial Black" panose="020B0A04020102020204" pitchFamily="34" charset="0"/>
            </a:endParaRPr>
          </a:p>
        </p:txBody>
      </p:sp>
      <p:sp>
        <p:nvSpPr>
          <p:cNvPr id="4" name="Rectangle 3"/>
          <p:cNvSpPr/>
          <p:nvPr/>
        </p:nvSpPr>
        <p:spPr>
          <a:xfrm>
            <a:off x="457200" y="1524000"/>
            <a:ext cx="8305800" cy="5139869"/>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
            </a:pPr>
            <a:r>
              <a:rPr lang="en-US" sz="2000" dirty="0" smtClean="0"/>
              <a:t>CDC’s </a:t>
            </a:r>
            <a:r>
              <a:rPr lang="en-US" sz="2000" dirty="0"/>
              <a:t>High Risk Criteria For Breast </a:t>
            </a:r>
            <a:r>
              <a:rPr lang="en-US" sz="2000" dirty="0" smtClean="0"/>
              <a:t>and </a:t>
            </a:r>
            <a:r>
              <a:rPr lang="en-US" sz="2000" dirty="0"/>
              <a:t>Cervical Cancer Screening</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Screening </a:t>
            </a:r>
            <a:r>
              <a:rPr lang="en-US" sz="2000" dirty="0"/>
              <a:t>Mammograms </a:t>
            </a:r>
            <a:r>
              <a:rPr lang="en-US" sz="2000" dirty="0" smtClean="0"/>
              <a:t> for women under </a:t>
            </a:r>
            <a:r>
              <a:rPr lang="en-US" sz="2000" dirty="0"/>
              <a:t>50 years of age</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Mammography Van Screening</a:t>
            </a:r>
          </a:p>
          <a:p>
            <a:pPr marL="342900" indent="-342900">
              <a:buClr>
                <a:schemeClr val="accent1">
                  <a:lumMod val="75000"/>
                </a:schemeClr>
              </a:buClr>
              <a:buFont typeface="Wingdings" panose="05000000000000000000" pitchFamily="2" charset="2"/>
              <a:buChar char="§"/>
            </a:pPr>
            <a:endParaRPr lang="en-US" sz="2000" dirty="0"/>
          </a:p>
          <a:p>
            <a:pPr marL="342900" indent="-342900">
              <a:buClr>
                <a:schemeClr val="accent1">
                  <a:lumMod val="75000"/>
                </a:schemeClr>
              </a:buClr>
              <a:buFont typeface="Wingdings" panose="05000000000000000000" pitchFamily="2" charset="2"/>
              <a:buChar char="§"/>
            </a:pPr>
            <a:r>
              <a:rPr lang="en-US" sz="2000" dirty="0" smtClean="0"/>
              <a:t>Common errors found in billing for Screening vs. Diagnostic Exams</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Breast and Cervical Cancer Treatment (BCCT) Guidelines</a:t>
            </a:r>
          </a:p>
          <a:p>
            <a:pPr marL="342900" indent="-342900">
              <a:buClr>
                <a:schemeClr val="accent1">
                  <a:lumMod val="75000"/>
                </a:schemeClr>
              </a:buClr>
              <a:buFont typeface="Wingdings" panose="05000000000000000000" pitchFamily="2" charset="2"/>
              <a:buChar char="§"/>
            </a:pPr>
            <a:endParaRPr lang="en-US" sz="2000" dirty="0"/>
          </a:p>
          <a:p>
            <a:pPr marL="342900" indent="-342900">
              <a:buClr>
                <a:schemeClr val="accent1">
                  <a:lumMod val="75000"/>
                </a:schemeClr>
              </a:buClr>
              <a:buFont typeface="Wingdings" panose="05000000000000000000" pitchFamily="2" charset="2"/>
              <a:buChar char="§"/>
            </a:pPr>
            <a:r>
              <a:rPr lang="en-US" sz="2000" dirty="0" smtClean="0"/>
              <a:t>American Society for Colposcopy and Cervical Pathology (ASCCP) Information</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Transportation Voucher</a:t>
            </a:r>
          </a:p>
          <a:p>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639332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421" y="1007507"/>
            <a:ext cx="4628465" cy="572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1057" y="76200"/>
            <a:ext cx="8915400" cy="954107"/>
          </a:xfrm>
          <a:prstGeom prst="rect">
            <a:avLst/>
          </a:prstGeom>
          <a:noFill/>
        </p:spPr>
        <p:txBody>
          <a:bodyPr wrap="square" rtlCol="0">
            <a:spAutoFit/>
          </a:bodyPr>
          <a:lstStyle/>
          <a:p>
            <a:pPr algn="ctr"/>
            <a:r>
              <a:rPr lang="en-US" sz="2800" b="1" dirty="0" smtClean="0">
                <a:solidFill>
                  <a:schemeClr val="accent1">
                    <a:lumMod val="75000"/>
                  </a:schemeClr>
                </a:solidFill>
                <a:latin typeface="Arial Black" panose="020B0A04020102020204" pitchFamily="34" charset="0"/>
              </a:rPr>
              <a:t>(FULL) BCCT/ BREAST AND CERVICAL CANCER TREATMENT ACT APPLICATION</a:t>
            </a:r>
            <a:endParaRPr lang="en-US" sz="2800" b="1" dirty="0">
              <a:solidFill>
                <a:schemeClr val="accent1">
                  <a:lumMod val="75000"/>
                </a:schemeClr>
              </a:solidFill>
              <a:latin typeface="Arial Black" panose="020B0A04020102020204" pitchFamily="34" charset="0"/>
            </a:endParaRPr>
          </a:p>
        </p:txBody>
      </p:sp>
      <p:sp>
        <p:nvSpPr>
          <p:cNvPr id="7" name="Rectangle 6"/>
          <p:cNvSpPr/>
          <p:nvPr/>
        </p:nvSpPr>
        <p:spPr>
          <a:xfrm>
            <a:off x="6700431" y="2795080"/>
            <a:ext cx="2438400" cy="2062103"/>
          </a:xfrm>
          <a:prstGeom prst="rect">
            <a:avLst/>
          </a:prstGeom>
        </p:spPr>
        <p:txBody>
          <a:bodyPr wrap="square">
            <a:spAutoFit/>
          </a:bodyPr>
          <a:lstStyle/>
          <a:p>
            <a:r>
              <a:rPr lang="en-US" sz="2000" i="1" dirty="0" smtClean="0"/>
              <a:t> </a:t>
            </a:r>
            <a:r>
              <a:rPr lang="en-US" i="1" dirty="0" smtClean="0"/>
              <a:t>Once a client is enrolled into BCCT, they are qualified for full MO HealthNet benefits, as well as medical services for cancer care.</a:t>
            </a:r>
          </a:p>
        </p:txBody>
      </p:sp>
      <p:sp>
        <p:nvSpPr>
          <p:cNvPr id="8" name="Oval 7"/>
          <p:cNvSpPr/>
          <p:nvPr/>
        </p:nvSpPr>
        <p:spPr>
          <a:xfrm>
            <a:off x="6400801" y="2015505"/>
            <a:ext cx="2647264" cy="42725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50000"/>
                </a:schemeClr>
              </a:solidFill>
            </a:endParaRPr>
          </a:p>
        </p:txBody>
      </p:sp>
      <p:sp>
        <p:nvSpPr>
          <p:cNvPr id="2" name="TextBox 1"/>
          <p:cNvSpPr txBox="1"/>
          <p:nvPr/>
        </p:nvSpPr>
        <p:spPr>
          <a:xfrm rot="21118945">
            <a:off x="3320373" y="3733800"/>
            <a:ext cx="1492909" cy="369332"/>
          </a:xfrm>
          <a:prstGeom prst="rect">
            <a:avLst/>
          </a:prstGeom>
          <a:solidFill>
            <a:schemeClr val="accent1">
              <a:lumMod val="60000"/>
              <a:lumOff val="40000"/>
            </a:schemeClr>
          </a:solidFill>
          <a:ln>
            <a:solidFill>
              <a:schemeClr val="tx1"/>
            </a:solidFill>
          </a:ln>
        </p:spPr>
        <p:txBody>
          <a:bodyPr wrap="none" rtlCol="0">
            <a:spAutoFit/>
          </a:bodyPr>
          <a:lstStyle/>
          <a:p>
            <a:r>
              <a:rPr lang="en-US" dirty="0" smtClean="0">
                <a:solidFill>
                  <a:srgbClr val="FF0000"/>
                </a:solidFill>
              </a:rPr>
              <a:t>Refer to form</a:t>
            </a:r>
            <a:endParaRPr lang="en-US" dirty="0">
              <a:solidFill>
                <a:srgbClr val="FF0000"/>
              </a:solidFill>
            </a:endParaRPr>
          </a:p>
        </p:txBody>
      </p:sp>
    </p:spTree>
    <p:extLst>
      <p:ext uri="{BB962C8B-B14F-4D97-AF65-F5344CB8AC3E}">
        <p14:creationId xmlns:p14="http://schemas.microsoft.com/office/powerpoint/2010/main" val="2513644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61942"/>
          </a:xfrm>
        </p:spPr>
        <p:txBody>
          <a:bodyPr>
            <a:noAutofit/>
          </a:bodyPr>
          <a:lstStyle/>
          <a:p>
            <a:pPr algn="ctr"/>
            <a:r>
              <a:rPr lang="en-US" sz="2800" b="1" dirty="0" smtClean="0">
                <a:latin typeface="Arial Black" panose="020B0A04020102020204" pitchFamily="34" charset="0"/>
              </a:rPr>
              <a:t>AMERICAN SOCIETY FOR COLPOSCOPY AND CERVICAL PATHOLOGY (ASCCP)  CONSENSUS GUIDELINES</a:t>
            </a:r>
            <a:endParaRPr lang="en-US" sz="2800" b="1" dirty="0">
              <a:latin typeface="Arial Black" panose="020B0A04020102020204" pitchFamily="34" charset="0"/>
            </a:endParaRPr>
          </a:p>
        </p:txBody>
      </p:sp>
      <p:sp>
        <p:nvSpPr>
          <p:cNvPr id="3" name="Content Placeholder 2"/>
          <p:cNvSpPr>
            <a:spLocks noGrp="1"/>
          </p:cNvSpPr>
          <p:nvPr>
            <p:ph idx="1"/>
          </p:nvPr>
        </p:nvSpPr>
        <p:spPr>
          <a:xfrm>
            <a:off x="457200" y="1676400"/>
            <a:ext cx="8229600" cy="4648200"/>
          </a:xfrm>
        </p:spPr>
        <p:txBody>
          <a:bodyPr/>
          <a:lstStyle/>
          <a:p>
            <a:pPr marL="0" indent="0">
              <a:buNone/>
            </a:pPr>
            <a:r>
              <a:rPr lang="en-US" sz="2000" dirty="0" smtClean="0"/>
              <a:t>An American Society for Colposcopy and Cervical Pathology (ASCCP) </a:t>
            </a:r>
            <a:r>
              <a:rPr lang="en-US" sz="2000" dirty="0"/>
              <a:t>user friendly app for guidelines for managing abnormal cervical cancer screening </a:t>
            </a:r>
            <a:r>
              <a:rPr lang="en-US" sz="2000" dirty="0" smtClean="0"/>
              <a:t>test.  Guidelines </a:t>
            </a:r>
            <a:r>
              <a:rPr lang="en-US" sz="2000" dirty="0"/>
              <a:t>and algorithms can be viewed at </a:t>
            </a:r>
            <a:r>
              <a:rPr lang="en-US" sz="2000" u="sng" dirty="0" smtClean="0">
                <a:solidFill>
                  <a:schemeClr val="accent1">
                    <a:lumMod val="75000"/>
                  </a:schemeClr>
                </a:solidFill>
                <a:hlinkClick r:id="rId3"/>
              </a:rPr>
              <a:t>https://www.asccp.org</a:t>
            </a:r>
            <a:r>
              <a:rPr lang="en-US" sz="2000" dirty="0" smtClean="0">
                <a:solidFill>
                  <a:schemeClr val="accent1">
                    <a:lumMod val="75000"/>
                  </a:schemeClr>
                </a:solidFill>
              </a:rPr>
              <a:t>.  </a:t>
            </a:r>
            <a:r>
              <a:rPr lang="en-US" sz="2000" dirty="0" smtClean="0"/>
              <a:t>The mobile phone application is located at </a:t>
            </a:r>
            <a:r>
              <a:rPr lang="en-US" sz="2000" u="sng" dirty="0" smtClean="0">
                <a:solidFill>
                  <a:schemeClr val="accent1">
                    <a:lumMod val="75000"/>
                  </a:schemeClr>
                </a:solidFill>
                <a:hlinkClick r:id="rId3"/>
              </a:rPr>
              <a:t>https://www.asccp.org</a:t>
            </a:r>
            <a:r>
              <a:rPr lang="en-US" sz="2000" u="sng" dirty="0" smtClean="0">
                <a:solidFill>
                  <a:schemeClr val="accent1">
                    <a:lumMod val="75000"/>
                  </a:schemeClr>
                </a:solidFill>
              </a:rPr>
              <a:t>/mobile-app</a:t>
            </a:r>
            <a:r>
              <a:rPr lang="en-US" sz="2000" dirty="0" smtClean="0">
                <a:solidFill>
                  <a:schemeClr val="accent1">
                    <a:lumMod val="75000"/>
                  </a:schemeClr>
                </a:solidFill>
              </a:rPr>
              <a:t>. </a:t>
            </a:r>
            <a:r>
              <a:rPr lang="en-US" dirty="0" smtClean="0">
                <a:solidFill>
                  <a:schemeClr val="tx1"/>
                </a:solidFill>
              </a:rPr>
              <a:t>(</a:t>
            </a:r>
            <a:r>
              <a:rPr lang="en-US" u="sng" dirty="0" smtClean="0"/>
              <a:t>Mobile </a:t>
            </a:r>
            <a:r>
              <a:rPr lang="en-US" u="sng" dirty="0"/>
              <a:t>App </a:t>
            </a:r>
            <a:r>
              <a:rPr lang="en-US" u="sng" dirty="0" smtClean="0"/>
              <a:t>– ASCCP)</a:t>
            </a:r>
            <a:endParaRPr lang="en-US" dirty="0"/>
          </a:p>
          <a:p>
            <a:pPr marL="0" indent="0">
              <a:buNone/>
            </a:pPr>
            <a:endParaRPr lang="en-US" dirty="0"/>
          </a:p>
        </p:txBody>
      </p:sp>
      <p:pic>
        <p:nvPicPr>
          <p:cNvPr id="4" name="Picture 2" descr="http://www.asccp.org/image.axd?id=af3d4fff-df07-4e5f-9a07-9f8275251623&amp;t=63591390733670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1957" y="3228740"/>
            <a:ext cx="4114800" cy="3281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6510458"/>
            <a:ext cx="5715000" cy="307777"/>
          </a:xfrm>
          <a:prstGeom prst="rect">
            <a:avLst/>
          </a:prstGeom>
          <a:noFill/>
        </p:spPr>
        <p:txBody>
          <a:bodyPr wrap="square" rtlCol="0">
            <a:spAutoFit/>
          </a:bodyPr>
          <a:lstStyle/>
          <a:p>
            <a:r>
              <a:rPr lang="en-US" sz="1400" dirty="0" smtClean="0">
                <a:solidFill>
                  <a:schemeClr val="accent1">
                    <a:lumMod val="75000"/>
                  </a:schemeClr>
                </a:solidFill>
                <a:latin typeface="Arial Black" panose="020B0A04020102020204" pitchFamily="34" charset="0"/>
              </a:rPr>
              <a:t>ASCCP Consensus Guidelines Section 6</a:t>
            </a:r>
            <a:endParaRPr lang="en-US" sz="1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3065480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229601" cy="609600"/>
          </a:xfrm>
        </p:spPr>
        <p:txBody>
          <a:bodyPr>
            <a:normAutofit/>
          </a:bodyPr>
          <a:lstStyle/>
          <a:p>
            <a:pPr algn="ctr"/>
            <a:r>
              <a:rPr lang="en-US" sz="2800" b="1" dirty="0" smtClean="0">
                <a:latin typeface="Arial Black" panose="020B0A04020102020204" pitchFamily="34" charset="0"/>
              </a:rPr>
              <a:t>CERVICAL RESCREEN</a:t>
            </a:r>
            <a:endParaRPr lang="en-US" sz="2800" b="1" dirty="0">
              <a:latin typeface="Arial Black" panose="020B0A04020102020204" pitchFamily="34" charset="0"/>
            </a:endParaRPr>
          </a:p>
        </p:txBody>
      </p:sp>
      <p:sp>
        <p:nvSpPr>
          <p:cNvPr id="3" name="Content Placeholder 2"/>
          <p:cNvSpPr>
            <a:spLocks noGrp="1"/>
          </p:cNvSpPr>
          <p:nvPr>
            <p:ph idx="1"/>
          </p:nvPr>
        </p:nvSpPr>
        <p:spPr>
          <a:xfrm>
            <a:off x="228600" y="1219200"/>
            <a:ext cx="8762999" cy="5486400"/>
          </a:xfrm>
        </p:spPr>
        <p:txBody>
          <a:bodyPr>
            <a:normAutofit lnSpcReduction="10000"/>
          </a:bodyPr>
          <a:lstStyle/>
          <a:p>
            <a:pPr marL="0" indent="0">
              <a:buNone/>
            </a:pPr>
            <a:r>
              <a:rPr lang="en-US" b="1" u="sng" dirty="0" smtClean="0"/>
              <a:t>Pelvic Examination</a:t>
            </a:r>
            <a:r>
              <a:rPr lang="en-US" b="1" dirty="0" smtClean="0"/>
              <a:t>:</a:t>
            </a:r>
            <a:endParaRPr lang="en-US" b="1" dirty="0"/>
          </a:p>
          <a:p>
            <a:pPr marL="0" indent="0">
              <a:buNone/>
            </a:pPr>
            <a:r>
              <a:rPr lang="en-US" dirty="0" smtClean="0"/>
              <a:t>A </a:t>
            </a:r>
            <a:r>
              <a:rPr lang="en-US" dirty="0"/>
              <a:t>repeat pelvic exam </a:t>
            </a:r>
            <a:r>
              <a:rPr lang="en-US" dirty="0" smtClean="0"/>
              <a:t>is an option </a:t>
            </a:r>
            <a:r>
              <a:rPr lang="en-US" dirty="0"/>
              <a:t>as a rescreen in less than ten (10) months if the </a:t>
            </a:r>
            <a:r>
              <a:rPr lang="en-US" dirty="0" smtClean="0"/>
              <a:t>previous abnormal pelvic exam </a:t>
            </a:r>
            <a:r>
              <a:rPr lang="en-US" dirty="0"/>
              <a:t>was not within normal limits due to an abnormal </a:t>
            </a:r>
            <a:r>
              <a:rPr lang="en-US" b="1" dirty="0">
                <a:latin typeface="Arial Black" panose="020B0A04020102020204" pitchFamily="34" charset="0"/>
              </a:rPr>
              <a:t>cervical</a:t>
            </a:r>
            <a:r>
              <a:rPr lang="en-US" b="1" dirty="0"/>
              <a:t> </a:t>
            </a:r>
            <a:r>
              <a:rPr lang="en-US" dirty="0"/>
              <a:t>finding.</a:t>
            </a:r>
          </a:p>
          <a:p>
            <a:pPr marL="0" indent="0">
              <a:buNone/>
            </a:pPr>
            <a:r>
              <a:rPr lang="en-US" b="1" u="sng" dirty="0"/>
              <a:t>Pap </a:t>
            </a:r>
            <a:r>
              <a:rPr lang="en-US" b="1" u="sng" dirty="0" smtClean="0"/>
              <a:t>Test:</a:t>
            </a:r>
            <a:endParaRPr lang="en-US" b="1" u="sng" dirty="0"/>
          </a:p>
          <a:p>
            <a:pPr marL="0" indent="0">
              <a:buNone/>
            </a:pPr>
            <a:r>
              <a:rPr lang="en-US" dirty="0" smtClean="0"/>
              <a:t>Reimbursement occurs </a:t>
            </a:r>
            <a:r>
              <a:rPr lang="en-US" dirty="0"/>
              <a:t>when </a:t>
            </a:r>
            <a:r>
              <a:rPr lang="en-US" dirty="0" smtClean="0"/>
              <a:t>a pap </a:t>
            </a:r>
            <a:r>
              <a:rPr lang="en-US" dirty="0"/>
              <a:t>test is in accordance with the ASCCP guidelines.</a:t>
            </a:r>
          </a:p>
          <a:p>
            <a:pPr marL="0" indent="0">
              <a:buNone/>
            </a:pPr>
            <a:r>
              <a:rPr lang="en-US" dirty="0" smtClean="0"/>
              <a:t>HPV </a:t>
            </a:r>
            <a:r>
              <a:rPr lang="en-US" dirty="0"/>
              <a:t>DNA genotyping is not considered the same as HPV testing. </a:t>
            </a:r>
            <a:r>
              <a:rPr lang="en-US" dirty="0" smtClean="0"/>
              <a:t>SMHW </a:t>
            </a:r>
            <a:r>
              <a:rPr lang="en-US" dirty="0"/>
              <a:t>does reimburse for HPV DNA </a:t>
            </a:r>
            <a:r>
              <a:rPr lang="en-US" dirty="0" smtClean="0"/>
              <a:t>genotyping.</a:t>
            </a:r>
            <a:endParaRPr lang="en-US" dirty="0"/>
          </a:p>
          <a:p>
            <a:pPr marL="0" indent="0">
              <a:buNone/>
            </a:pPr>
            <a:r>
              <a:rPr lang="en-US" dirty="0" smtClean="0"/>
              <a:t>HPV </a:t>
            </a:r>
            <a:r>
              <a:rPr lang="en-US" dirty="0"/>
              <a:t>DNA specific genotyping 16/18 is an ASCCP option that recommends being done with </a:t>
            </a:r>
            <a:r>
              <a:rPr lang="en-US" dirty="0" smtClean="0"/>
              <a:t>normal pap/HPV </a:t>
            </a:r>
            <a:r>
              <a:rPr lang="en-US" dirty="0"/>
              <a:t>positive </a:t>
            </a:r>
            <a:r>
              <a:rPr lang="en-US" dirty="0" smtClean="0"/>
              <a:t>results </a:t>
            </a:r>
            <a:r>
              <a:rPr lang="en-US" dirty="0"/>
              <a:t>to determine if further diagnostic follow-up is needed</a:t>
            </a:r>
            <a:r>
              <a:rPr lang="en-US" dirty="0" smtClean="0"/>
              <a:t>.  Or</a:t>
            </a:r>
            <a:r>
              <a:rPr lang="en-US" dirty="0"/>
              <a:t>, the provider can choose not to do genotyping and co-test (pap/HPV) in one year</a:t>
            </a:r>
            <a:r>
              <a:rPr lang="en-US" dirty="0" smtClean="0"/>
              <a:t>.  Both </a:t>
            </a:r>
            <a:r>
              <a:rPr lang="en-US" dirty="0"/>
              <a:t>are acceptable ASCCP options.</a:t>
            </a:r>
          </a:p>
          <a:p>
            <a:pPr marL="0" indent="0">
              <a:buNone/>
            </a:pPr>
            <a:r>
              <a:rPr lang="en-US" b="1" u="sng" dirty="0"/>
              <a:t>Reporting Directions:</a:t>
            </a:r>
          </a:p>
          <a:p>
            <a:pPr marL="0" indent="0">
              <a:buNone/>
            </a:pPr>
            <a:r>
              <a:rPr lang="en-US" dirty="0"/>
              <a:t>Report a rescreen pap test on a blue screening form (pages 10.10) with the </a:t>
            </a:r>
            <a:r>
              <a:rPr lang="en-US" dirty="0" smtClean="0"/>
              <a:t>category “Rescreen</a:t>
            </a:r>
            <a:r>
              <a:rPr lang="en-US" dirty="0"/>
              <a:t>” marked in the “Visit type” box</a:t>
            </a:r>
            <a:r>
              <a:rPr lang="en-US" dirty="0" smtClean="0"/>
              <a:t>. If </a:t>
            </a:r>
            <a:r>
              <a:rPr lang="en-US" dirty="0"/>
              <a:t>rescreen results are suspicious for cancer, proceed with diagnostic procedures as indicated by </a:t>
            </a:r>
            <a:r>
              <a:rPr lang="en-US" dirty="0" smtClean="0"/>
              <a:t>ASCCP guidelines</a:t>
            </a:r>
            <a:r>
              <a:rPr lang="en-US" dirty="0"/>
              <a:t>.</a:t>
            </a:r>
          </a:p>
        </p:txBody>
      </p:sp>
    </p:spTree>
    <p:extLst>
      <p:ext uri="{BB962C8B-B14F-4D97-AF65-F5344CB8AC3E}">
        <p14:creationId xmlns:p14="http://schemas.microsoft.com/office/powerpoint/2010/main" val="3041121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57200"/>
            <a:ext cx="8077201" cy="1143000"/>
          </a:xfrm>
        </p:spPr>
        <p:txBody>
          <a:bodyPr>
            <a:normAutofit/>
          </a:bodyPr>
          <a:lstStyle/>
          <a:p>
            <a:pPr algn="ctr"/>
            <a:r>
              <a:rPr lang="en-US" sz="2800" b="1" dirty="0" smtClean="0">
                <a:latin typeface="Arial Black" panose="020B0A04020102020204" pitchFamily="34" charset="0"/>
              </a:rPr>
              <a:t>CERVICAL ABNORMAL SCREENING RESULTS  </a:t>
            </a:r>
            <a:endParaRPr lang="en-US" sz="2800" b="1" dirty="0">
              <a:latin typeface="Arial Black" panose="020B0A04020102020204" pitchFamily="34" charset="0"/>
            </a:endParaRPr>
          </a:p>
        </p:txBody>
      </p:sp>
      <p:sp>
        <p:nvSpPr>
          <p:cNvPr id="3" name="Content Placeholder 2"/>
          <p:cNvSpPr>
            <a:spLocks noGrp="1"/>
          </p:cNvSpPr>
          <p:nvPr>
            <p:ph idx="1"/>
          </p:nvPr>
        </p:nvSpPr>
        <p:spPr>
          <a:xfrm>
            <a:off x="76200" y="1447800"/>
            <a:ext cx="8610600" cy="4958688"/>
          </a:xfrm>
        </p:spPr>
        <p:txBody>
          <a:bodyPr>
            <a:noAutofit/>
          </a:bodyPr>
          <a:lstStyle/>
          <a:p>
            <a:pPr marL="0" indent="0">
              <a:buNone/>
            </a:pPr>
            <a:endParaRPr lang="en-US" sz="2000" dirty="0" smtClean="0"/>
          </a:p>
          <a:p>
            <a:pPr>
              <a:buFont typeface="Wingdings" panose="05000000000000000000" pitchFamily="2" charset="2"/>
              <a:buChar char="§"/>
            </a:pPr>
            <a:r>
              <a:rPr lang="en-US" sz="2000" dirty="0" smtClean="0"/>
              <a:t>Suspicious </a:t>
            </a:r>
            <a:r>
              <a:rPr lang="en-US" sz="2000" dirty="0"/>
              <a:t>screening results will be determined as normal or abnormal through short-term rescreen </a:t>
            </a:r>
            <a:r>
              <a:rPr lang="en-US" sz="2000" dirty="0" smtClean="0"/>
              <a:t>or diagnostic </a:t>
            </a:r>
            <a:r>
              <a:rPr lang="en-US" sz="2000" dirty="0"/>
              <a:t>procedures</a:t>
            </a:r>
            <a:r>
              <a:rPr lang="en-US" sz="2000" dirty="0" smtClean="0"/>
              <a:t>.</a:t>
            </a:r>
            <a:r>
              <a:rPr lang="en-US" sz="2000" dirty="0"/>
              <a:t> </a:t>
            </a:r>
            <a:r>
              <a:rPr lang="en-US" sz="2000" dirty="0" smtClean="0"/>
              <a:t> </a:t>
            </a:r>
          </a:p>
          <a:p>
            <a:pPr>
              <a:buFont typeface="Wingdings" panose="05000000000000000000" pitchFamily="2" charset="2"/>
              <a:buChar char="§"/>
            </a:pPr>
            <a:r>
              <a:rPr lang="en-US" sz="2000" dirty="0" smtClean="0"/>
              <a:t>Notify </a:t>
            </a:r>
            <a:r>
              <a:rPr lang="en-US" sz="2000" dirty="0"/>
              <a:t>and explain to the client with abnormal findings the need for any additional diagnostic service(s</a:t>
            </a:r>
            <a:r>
              <a:rPr lang="en-US" sz="2000" dirty="0" smtClean="0"/>
              <a:t>).  </a:t>
            </a:r>
          </a:p>
          <a:p>
            <a:pPr>
              <a:buFont typeface="Wingdings" panose="05000000000000000000" pitchFamily="2" charset="2"/>
              <a:buChar char="§"/>
            </a:pPr>
            <a:r>
              <a:rPr lang="en-US" sz="2000" dirty="0" smtClean="0"/>
              <a:t>SMHW </a:t>
            </a:r>
            <a:r>
              <a:rPr lang="en-US" sz="2000" dirty="0"/>
              <a:t>requires two documented attempts for client follow-up, </a:t>
            </a:r>
            <a:r>
              <a:rPr lang="en-US" sz="2000" dirty="0" smtClean="0"/>
              <a:t>on abnormal results. </a:t>
            </a:r>
          </a:p>
          <a:p>
            <a:pPr>
              <a:buFont typeface="Wingdings" panose="05000000000000000000" pitchFamily="2" charset="2"/>
              <a:buChar char="§"/>
            </a:pPr>
            <a:r>
              <a:rPr lang="en-US" sz="2000" dirty="0" smtClean="0"/>
              <a:t>Direct </a:t>
            </a:r>
            <a:r>
              <a:rPr lang="en-US" sz="2000" dirty="0"/>
              <a:t>telephone communication has been shown to be the most effective contact</a:t>
            </a:r>
            <a:r>
              <a:rPr lang="en-US" sz="2000" dirty="0" smtClean="0"/>
              <a:t>. </a:t>
            </a:r>
            <a:r>
              <a:rPr lang="en-US" sz="1600" dirty="0"/>
              <a:t> </a:t>
            </a:r>
          </a:p>
          <a:p>
            <a:pPr marL="0" indent="0">
              <a:buNone/>
            </a:pPr>
            <a:r>
              <a:rPr lang="en-US" sz="1200" dirty="0"/>
              <a:t> </a:t>
            </a:r>
          </a:p>
        </p:txBody>
      </p:sp>
      <p:sp>
        <p:nvSpPr>
          <p:cNvPr id="4" name="Footer Placeholder 3"/>
          <p:cNvSpPr>
            <a:spLocks noGrp="1"/>
          </p:cNvSpPr>
          <p:nvPr>
            <p:ph type="ftr" sz="quarter" idx="11"/>
          </p:nvPr>
        </p:nvSpPr>
        <p:spPr/>
        <p:txBody>
          <a:bodyPr/>
          <a:lstStyle/>
          <a:p>
            <a:r>
              <a:rPr lang="fr-FR" dirty="0" smtClean="0"/>
              <a:t> </a:t>
            </a:r>
            <a:endParaRPr lang="en-US" dirty="0"/>
          </a:p>
        </p:txBody>
      </p:sp>
      <p:sp>
        <p:nvSpPr>
          <p:cNvPr id="5" name="TextBox 4"/>
          <p:cNvSpPr txBox="1"/>
          <p:nvPr/>
        </p:nvSpPr>
        <p:spPr>
          <a:xfrm>
            <a:off x="762000" y="6406488"/>
            <a:ext cx="5638800" cy="307777"/>
          </a:xfrm>
          <a:prstGeom prst="rect">
            <a:avLst/>
          </a:prstGeom>
          <a:noFill/>
        </p:spPr>
        <p:txBody>
          <a:bodyPr wrap="square" rtlCol="0">
            <a:spAutoFit/>
          </a:bodyPr>
          <a:lstStyle/>
          <a:p>
            <a:r>
              <a:rPr lang="en-US" sz="1400" b="1" dirty="0" smtClean="0">
                <a:solidFill>
                  <a:schemeClr val="accent1">
                    <a:lumMod val="75000"/>
                  </a:schemeClr>
                </a:solidFill>
                <a:latin typeface="Arial Black" panose="020B0A04020102020204" pitchFamily="34" charset="0"/>
              </a:rPr>
              <a:t>Cervical Information is in Section 6.8 and 6.9</a:t>
            </a:r>
            <a:endParaRPr lang="en-US" sz="14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3417816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81000"/>
            <a:ext cx="8153401" cy="1219200"/>
          </a:xfrm>
        </p:spPr>
        <p:txBody>
          <a:bodyPr>
            <a:normAutofit/>
          </a:bodyPr>
          <a:lstStyle/>
          <a:p>
            <a:pPr algn="ctr"/>
            <a:r>
              <a:rPr lang="en-US" sz="2800" b="1" dirty="0">
                <a:latin typeface="Arial Black" panose="020B0A04020102020204" pitchFamily="34" charset="0"/>
              </a:rPr>
              <a:t>CERVICAL ABNORMAL SCREENING </a:t>
            </a:r>
            <a:r>
              <a:rPr lang="en-US" sz="2800" b="1" dirty="0" smtClean="0">
                <a:latin typeface="Arial Black" panose="020B0A04020102020204" pitchFamily="34" charset="0"/>
              </a:rPr>
              <a:t>RESULTS (CONTINUED)</a:t>
            </a:r>
            <a:endParaRPr lang="en-US" sz="2800" b="1" dirty="0"/>
          </a:p>
        </p:txBody>
      </p:sp>
      <p:sp>
        <p:nvSpPr>
          <p:cNvPr id="3" name="Content Placeholder 2"/>
          <p:cNvSpPr>
            <a:spLocks noGrp="1"/>
          </p:cNvSpPr>
          <p:nvPr>
            <p:ph idx="1"/>
          </p:nvPr>
        </p:nvSpPr>
        <p:spPr>
          <a:xfrm>
            <a:off x="228600" y="1600200"/>
            <a:ext cx="8915399" cy="4724400"/>
          </a:xfrm>
        </p:spPr>
        <p:txBody>
          <a:bodyPr>
            <a:normAutofit lnSpcReduction="10000"/>
          </a:bodyPr>
          <a:lstStyle/>
          <a:p>
            <a:pPr marL="0" indent="0">
              <a:buNone/>
            </a:pPr>
            <a:r>
              <a:rPr lang="en-US" sz="2000" dirty="0"/>
              <a:t>If unable to reach client by telephone, a letter </a:t>
            </a:r>
            <a:r>
              <a:rPr lang="en-US" sz="2000" u="sng" dirty="0"/>
              <a:t>should </a:t>
            </a:r>
            <a:r>
              <a:rPr lang="en-US" sz="2000" dirty="0"/>
              <a:t>be sent indicating there is need </a:t>
            </a:r>
            <a:r>
              <a:rPr lang="en-US" sz="2000" dirty="0" smtClean="0"/>
              <a:t>for additional </a:t>
            </a:r>
            <a:r>
              <a:rPr lang="en-US" sz="2000" dirty="0"/>
              <a:t>diagnostic testing or treatment. For legal purposes, </a:t>
            </a:r>
            <a:r>
              <a:rPr lang="en-US" sz="2000" u="sng" dirty="0"/>
              <a:t>providers are </a:t>
            </a:r>
            <a:r>
              <a:rPr lang="en-US" sz="2000" u="sng" dirty="0" smtClean="0"/>
              <a:t>encouraged </a:t>
            </a:r>
            <a:r>
              <a:rPr lang="en-US" sz="2000" dirty="0" smtClean="0"/>
              <a:t>to </a:t>
            </a:r>
            <a:r>
              <a:rPr lang="en-US" sz="2000" dirty="0"/>
              <a:t>use a certified letter.</a:t>
            </a:r>
          </a:p>
          <a:p>
            <a:pPr marL="0" indent="0">
              <a:buNone/>
            </a:pPr>
            <a:endParaRPr lang="en-US" sz="2000" dirty="0" smtClean="0"/>
          </a:p>
          <a:p>
            <a:pPr marL="0" indent="0">
              <a:buNone/>
            </a:pPr>
            <a:r>
              <a:rPr lang="en-US" sz="2000" dirty="0" smtClean="0"/>
              <a:t>If </a:t>
            </a:r>
            <a:r>
              <a:rPr lang="en-US" sz="2000" dirty="0"/>
              <a:t>no response is received after the second attempt or the client refuses </a:t>
            </a:r>
            <a:r>
              <a:rPr lang="en-US" sz="2000" dirty="0" smtClean="0"/>
              <a:t>further diagnostics </a:t>
            </a:r>
            <a:r>
              <a:rPr lang="en-US" sz="2000" dirty="0"/>
              <a:t>and/or treatments, notify your RPC.</a:t>
            </a:r>
          </a:p>
          <a:p>
            <a:pPr marL="0" indent="0">
              <a:buNone/>
            </a:pPr>
            <a:endParaRPr lang="en-US" sz="2000" dirty="0"/>
          </a:p>
          <a:p>
            <a:pPr marL="0" indent="0">
              <a:buNone/>
            </a:pPr>
            <a:r>
              <a:rPr lang="en-US" sz="2000" dirty="0" smtClean="0"/>
              <a:t>If </a:t>
            </a:r>
            <a:r>
              <a:rPr lang="en-US" sz="2000" dirty="0"/>
              <a:t>abnormal screening results are pending for ten (10) months or longer, client eligibility must be </a:t>
            </a:r>
            <a:r>
              <a:rPr lang="en-US" sz="2000" dirty="0" smtClean="0"/>
              <a:t>checked and </a:t>
            </a:r>
            <a:r>
              <a:rPr lang="en-US" sz="2000" dirty="0"/>
              <a:t>a new annual screening test must be performed prior to the initiation of further diagnostic studies</a:t>
            </a:r>
            <a:r>
              <a:rPr lang="en-US" sz="2000" dirty="0" smtClean="0"/>
              <a:t>.</a:t>
            </a:r>
          </a:p>
          <a:p>
            <a:pPr marL="0" indent="0">
              <a:buNone/>
            </a:pPr>
            <a:endParaRPr lang="en-US" sz="2000" dirty="0"/>
          </a:p>
          <a:p>
            <a:pPr marL="0" indent="0">
              <a:buNone/>
            </a:pPr>
            <a:r>
              <a:rPr lang="en-US" sz="2000" dirty="0"/>
              <a:t>SMHW will only reimburse for additional diagnostic services if the client continues to meet SMHW </a:t>
            </a:r>
            <a:r>
              <a:rPr lang="en-US" sz="2000" dirty="0" smtClean="0"/>
              <a:t>eligibility guidelines</a:t>
            </a:r>
            <a:r>
              <a:rPr lang="en-US" sz="2000" dirty="0"/>
              <a:t>.</a:t>
            </a:r>
          </a:p>
        </p:txBody>
      </p:sp>
      <p:sp>
        <p:nvSpPr>
          <p:cNvPr id="4" name="Footer Placeholder 3"/>
          <p:cNvSpPr>
            <a:spLocks noGrp="1"/>
          </p:cNvSpPr>
          <p:nvPr>
            <p:ph type="ftr" sz="quarter" idx="11"/>
          </p:nvPr>
        </p:nvSpPr>
        <p:spPr>
          <a:xfrm>
            <a:off x="609599" y="6324600"/>
            <a:ext cx="8153401" cy="304800"/>
          </a:xfrm>
        </p:spPr>
        <p:txBody>
          <a:bodyPr/>
          <a:lstStyle/>
          <a:p>
            <a:r>
              <a:rPr lang="en-US" sz="1400" b="1" dirty="0" smtClean="0">
                <a:solidFill>
                  <a:schemeClr val="accent1">
                    <a:lumMod val="75000"/>
                  </a:schemeClr>
                </a:solidFill>
                <a:latin typeface="Arial Black" panose="020B0A04020102020204" pitchFamily="34" charset="0"/>
              </a:rPr>
              <a:t>SMHW Manual Section 6 page 6.8 and 6.9</a:t>
            </a:r>
            <a:endParaRPr lang="en-US" sz="1400" b="1"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163275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304800"/>
            <a:ext cx="7848601" cy="990600"/>
          </a:xfrm>
        </p:spPr>
        <p:txBody>
          <a:bodyPr>
            <a:normAutofit/>
          </a:bodyPr>
          <a:lstStyle/>
          <a:p>
            <a:pPr algn="ctr"/>
            <a:r>
              <a:rPr lang="en-US" sz="2800" dirty="0" smtClean="0">
                <a:latin typeface="Arial Black" panose="020B0A04020102020204" pitchFamily="34" charset="0"/>
              </a:rPr>
              <a:t>PELVIC EXAM RESULTS ON BLUE SCREENING FORM</a:t>
            </a:r>
            <a:endParaRPr lang="en-US" sz="2800" dirty="0">
              <a:latin typeface="Arial Black" panose="020B0A04020102020204" pitchFamily="34" charset="0"/>
            </a:endParaRPr>
          </a:p>
        </p:txBody>
      </p:sp>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610599" cy="430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flipV="1">
            <a:off x="5943600" y="5105400"/>
            <a:ext cx="3047998" cy="99060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8601" y="5295900"/>
            <a:ext cx="8229599" cy="369332"/>
          </a:xfrm>
          <a:prstGeom prst="rect">
            <a:avLst/>
          </a:prstGeom>
          <a:noFill/>
        </p:spPr>
        <p:txBody>
          <a:bodyPr wrap="square" rtlCol="0">
            <a:spAutoFit/>
          </a:bodyPr>
          <a:lstStyle/>
          <a:p>
            <a:r>
              <a:rPr lang="en-US" dirty="0"/>
              <a:t> </a:t>
            </a:r>
          </a:p>
        </p:txBody>
      </p:sp>
      <p:sp>
        <p:nvSpPr>
          <p:cNvPr id="3" name="Right Arrow 2"/>
          <p:cNvSpPr/>
          <p:nvPr/>
        </p:nvSpPr>
        <p:spPr>
          <a:xfrm>
            <a:off x="5647940" y="5486400"/>
            <a:ext cx="1066800" cy="17883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p:cNvSpPr/>
          <p:nvPr/>
        </p:nvSpPr>
        <p:spPr>
          <a:xfrm>
            <a:off x="7086600" y="2895600"/>
            <a:ext cx="1295399"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ultiply 4"/>
          <p:cNvSpPr/>
          <p:nvPr/>
        </p:nvSpPr>
        <p:spPr>
          <a:xfrm>
            <a:off x="6862570" y="5105400"/>
            <a:ext cx="914400" cy="914400"/>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949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229600" cy="1143000"/>
          </a:xfrm>
        </p:spPr>
        <p:txBody>
          <a:bodyPr>
            <a:normAutofit/>
          </a:bodyPr>
          <a:lstStyle/>
          <a:p>
            <a:pPr algn="ctr"/>
            <a:r>
              <a:rPr lang="en-US" sz="2800" u="sng" dirty="0" smtClean="0">
                <a:solidFill>
                  <a:schemeClr val="tx1"/>
                </a:solidFill>
                <a:latin typeface="Arial Black" panose="020B0A04020102020204" pitchFamily="34" charset="0"/>
              </a:rPr>
              <a:t/>
            </a:r>
            <a:br>
              <a:rPr lang="en-US" sz="2800" u="sng" dirty="0" smtClean="0">
                <a:solidFill>
                  <a:schemeClr val="tx1"/>
                </a:solidFill>
                <a:latin typeface="Arial Black" panose="020B0A04020102020204" pitchFamily="34" charset="0"/>
              </a:rPr>
            </a:br>
            <a:r>
              <a:rPr lang="en-US" sz="2800" dirty="0" smtClean="0">
                <a:latin typeface="Arial Black" panose="020B0A04020102020204" pitchFamily="34" charset="0"/>
              </a:rPr>
              <a:t>TRANSPORTATION VOUCHER</a:t>
            </a:r>
            <a:endParaRPr lang="en-US" sz="2800" dirty="0">
              <a:latin typeface="Arial Black" panose="020B0A04020102020204" pitchFamily="34" charset="0"/>
            </a:endParaRPr>
          </a:p>
        </p:txBody>
      </p:sp>
      <p:pic>
        <p:nvPicPr>
          <p:cNvPr id="12" name="Content Placeholder 11" descr="20130521TravelVoucher.jpg"/>
          <p:cNvPicPr>
            <a:picLocks noGrp="1"/>
          </p:cNvPicPr>
          <p:nvPr>
            <p:ph idx="1"/>
          </p:nvPr>
        </p:nvPicPr>
        <p:blipFill>
          <a:blip r:embed="rId3" cstate="print"/>
          <a:stretch>
            <a:fillRect/>
          </a:stretch>
        </p:blipFill>
        <p:spPr>
          <a:xfrm>
            <a:off x="1490056" y="1981200"/>
            <a:ext cx="6163887" cy="2751513"/>
          </a:xfrm>
          <a:prstGeom prst="rect">
            <a:avLst/>
          </a:prstGeom>
          <a:ln>
            <a:noFill/>
          </a:ln>
          <a:effectLst>
            <a:outerShdw blurRad="381000" algn="tl" rotWithShape="0">
              <a:srgbClr val="000000">
                <a:alpha val="70000"/>
              </a:srgbClr>
            </a:outerShdw>
          </a:effectLst>
        </p:spPr>
      </p:pic>
      <p:sp>
        <p:nvSpPr>
          <p:cNvPr id="4" name="TextBox 3"/>
          <p:cNvSpPr txBox="1"/>
          <p:nvPr/>
        </p:nvSpPr>
        <p:spPr>
          <a:xfrm>
            <a:off x="304800" y="6553200"/>
            <a:ext cx="6400800" cy="307777"/>
          </a:xfrm>
          <a:prstGeom prst="rect">
            <a:avLst/>
          </a:prstGeom>
          <a:noFill/>
        </p:spPr>
        <p:txBody>
          <a:bodyPr wrap="square" rtlCol="0">
            <a:spAutoFit/>
          </a:bodyPr>
          <a:lstStyle/>
          <a:p>
            <a:r>
              <a:rPr lang="en-US" sz="1400" dirty="0" smtClean="0">
                <a:solidFill>
                  <a:schemeClr val="accent1">
                    <a:lumMod val="75000"/>
                  </a:schemeClr>
                </a:solidFill>
                <a:latin typeface="Arial Black" panose="020B0A04020102020204" pitchFamily="34" charset="0"/>
              </a:rPr>
              <a:t>Transportation is in SMHW manual Section 3 </a:t>
            </a:r>
            <a:endParaRPr lang="en-US" sz="1400" dirty="0">
              <a:solidFill>
                <a:schemeClr val="accent1">
                  <a:lumMod val="75000"/>
                </a:schemeClr>
              </a:solidFill>
              <a:latin typeface="Arial Black" panose="020B0A04020102020204" pitchFamily="34" charset="0"/>
            </a:endParaRPr>
          </a:p>
        </p:txBody>
      </p:sp>
      <p:sp>
        <p:nvSpPr>
          <p:cNvPr id="5" name="Rectangle 4"/>
          <p:cNvSpPr/>
          <p:nvPr/>
        </p:nvSpPr>
        <p:spPr>
          <a:xfrm>
            <a:off x="1066800" y="5181600"/>
            <a:ext cx="761999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Free</a:t>
            </a:r>
            <a:r>
              <a:rPr lang="en-US" dirty="0"/>
              <a:t> transportation is available for SMHW participants.  Ask the client if she requires transportation, if she does, document in the patient chart when you arrange the transportation</a:t>
            </a:r>
          </a:p>
        </p:txBody>
      </p:sp>
    </p:spTree>
    <p:extLst>
      <p:ext uri="{BB962C8B-B14F-4D97-AF65-F5344CB8AC3E}">
        <p14:creationId xmlns:p14="http://schemas.microsoft.com/office/powerpoint/2010/main" val="514051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257300"/>
            <a:ext cx="6229350" cy="514350"/>
          </a:xfrm>
        </p:spPr>
        <p:txBody>
          <a:bodyPr>
            <a:noAutofit/>
          </a:bodyPr>
          <a:lstStyle/>
          <a:p>
            <a:pPr algn="ctr"/>
            <a:r>
              <a:rPr lang="en-US" sz="2800" dirty="0">
                <a:latin typeface="Arial Black" panose="020B0A04020102020204" pitchFamily="34" charset="0"/>
              </a:rPr>
              <a:t>SCENARIO</a:t>
            </a:r>
          </a:p>
        </p:txBody>
      </p:sp>
      <p:sp>
        <p:nvSpPr>
          <p:cNvPr id="3" name="Text Placeholder 2"/>
          <p:cNvSpPr>
            <a:spLocks noGrp="1"/>
          </p:cNvSpPr>
          <p:nvPr>
            <p:ph type="body" idx="4294967295"/>
          </p:nvPr>
        </p:nvSpPr>
        <p:spPr>
          <a:xfrm>
            <a:off x="1428750" y="3829050"/>
            <a:ext cx="6057900" cy="1943100"/>
          </a:xfrm>
        </p:spPr>
        <p:txBody>
          <a:bodyPr>
            <a:normAutofit fontScale="92500" lnSpcReduction="10000"/>
          </a:bodyPr>
          <a:lstStyle/>
          <a:p>
            <a:pPr marL="0" indent="0">
              <a:buNone/>
            </a:pPr>
            <a:r>
              <a:rPr lang="en-US" sz="2300" dirty="0"/>
              <a:t>A bilateral diagnostic mammogram and ultrasound is ordered.</a:t>
            </a:r>
          </a:p>
          <a:p>
            <a:endParaRPr lang="en-US" sz="2300" dirty="0"/>
          </a:p>
          <a:p>
            <a:pPr marL="0" indent="0">
              <a:buNone/>
            </a:pPr>
            <a:r>
              <a:rPr lang="en-US" sz="2300" b="1" dirty="0"/>
              <a:t>Question #1: Should you request a prior </a:t>
            </a:r>
            <a:r>
              <a:rPr lang="en-US" sz="2300" b="1" dirty="0" smtClean="0"/>
              <a:t>authorization </a:t>
            </a:r>
            <a:r>
              <a:rPr lang="en-US" sz="2300" b="1" dirty="0"/>
              <a:t>for the </a:t>
            </a:r>
            <a:r>
              <a:rPr lang="en-US" sz="2300" b="1" u="sng" dirty="0"/>
              <a:t>diagnostic</a:t>
            </a:r>
            <a:r>
              <a:rPr lang="en-US" sz="2300" b="1" dirty="0"/>
              <a:t> mammogram? </a:t>
            </a:r>
          </a:p>
          <a:p>
            <a:pPr marL="0" indent="0">
              <a:buNone/>
            </a:pPr>
            <a:endParaRPr lang="en-US" sz="2300" dirty="0"/>
          </a:p>
          <a:p>
            <a:pPr marL="0" indent="0">
              <a:buNone/>
            </a:pPr>
            <a:endParaRPr lang="en-US" sz="4200" dirty="0"/>
          </a:p>
          <a:p>
            <a:endParaRPr lang="en-US" dirty="0"/>
          </a:p>
          <a:p>
            <a:endParaRPr lang="en-US" dirty="0" smtClean="0"/>
          </a:p>
        </p:txBody>
      </p:sp>
      <p:sp>
        <p:nvSpPr>
          <p:cNvPr id="4" name="Rectangle 3"/>
          <p:cNvSpPr/>
          <p:nvPr/>
        </p:nvSpPr>
        <p:spPr>
          <a:xfrm>
            <a:off x="3657600" y="1943100"/>
            <a:ext cx="2914650" cy="1754326"/>
          </a:xfrm>
          <a:prstGeom prst="rect">
            <a:avLst/>
          </a:prstGeom>
          <a:ln>
            <a:solidFill>
              <a:schemeClr val="tx1"/>
            </a:solidFill>
          </a:ln>
        </p:spPr>
        <p:txBody>
          <a:bodyPr wrap="square">
            <a:spAutoFit/>
          </a:bodyPr>
          <a:lstStyle/>
          <a:p>
            <a:pPr defTabSz="342900"/>
            <a:r>
              <a:rPr lang="en-US" sz="1350" dirty="0">
                <a:solidFill>
                  <a:prstClr val="black"/>
                </a:solidFill>
                <a:latin typeface="Trebuchet MS" panose="020B0603020202020204"/>
              </a:rPr>
              <a:t>Nancy Jones, age 40,  comes to your clinic for her “Initial” SMHW well woman exam.  She is determined to </a:t>
            </a:r>
            <a:r>
              <a:rPr lang="en-US" sz="1350" dirty="0" smtClean="0">
                <a:solidFill>
                  <a:prstClr val="black"/>
                </a:solidFill>
                <a:latin typeface="Trebuchet MS" panose="020B0603020202020204"/>
              </a:rPr>
              <a:t>be </a:t>
            </a:r>
            <a:r>
              <a:rPr lang="en-US" sz="1350" dirty="0">
                <a:solidFill>
                  <a:prstClr val="black"/>
                </a:solidFill>
                <a:latin typeface="Trebuchet MS" panose="020B0603020202020204"/>
              </a:rPr>
              <a:t>eligible.</a:t>
            </a:r>
          </a:p>
          <a:p>
            <a:pPr defTabSz="342900"/>
            <a:endParaRPr lang="en-US" sz="1350" dirty="0">
              <a:solidFill>
                <a:prstClr val="black"/>
              </a:solidFill>
              <a:latin typeface="Trebuchet MS" panose="020B0603020202020204"/>
            </a:endParaRPr>
          </a:p>
          <a:p>
            <a:pPr defTabSz="342900"/>
            <a:r>
              <a:rPr lang="en-US" sz="1350" dirty="0">
                <a:solidFill>
                  <a:prstClr val="black"/>
                </a:solidFill>
                <a:latin typeface="Trebuchet MS" panose="020B0603020202020204"/>
              </a:rPr>
              <a:t>Ms. Jones reports a right breast lump, the clinician </a:t>
            </a:r>
            <a:r>
              <a:rPr lang="en-US" sz="1350" dirty="0" smtClean="0">
                <a:solidFill>
                  <a:prstClr val="black"/>
                </a:solidFill>
                <a:latin typeface="Trebuchet MS" panose="020B0603020202020204"/>
              </a:rPr>
              <a:t>finds a lump in the right breast.</a:t>
            </a:r>
            <a:endParaRPr lang="en-US" sz="1350" dirty="0">
              <a:solidFill>
                <a:prstClr val="black"/>
              </a:solidFill>
              <a:latin typeface="Trebuchet MS" panose="020B0603020202020204"/>
            </a:endParaRPr>
          </a:p>
        </p:txBody>
      </p:sp>
      <p:pic>
        <p:nvPicPr>
          <p:cNvPr id="5" name="Picture 4" descr="Female Avatar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1" y="1906575"/>
            <a:ext cx="1701311" cy="1701311"/>
          </a:xfrm>
          <a:prstGeom prst="rect">
            <a:avLst/>
          </a:prstGeom>
        </p:spPr>
      </p:pic>
    </p:spTree>
    <p:extLst>
      <p:ext uri="{BB962C8B-B14F-4D97-AF65-F5344CB8AC3E}">
        <p14:creationId xmlns:p14="http://schemas.microsoft.com/office/powerpoint/2010/main" val="2276835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a:bodyPr>
          <a:lstStyle/>
          <a:p>
            <a:pPr algn="ctr"/>
            <a:r>
              <a:rPr lang="en-US" sz="2800" dirty="0" smtClean="0">
                <a:latin typeface="Arial Black" panose="020B0A04020102020204" pitchFamily="34" charset="0"/>
              </a:rPr>
              <a:t>MOHSAIC SCREENING FORM (BLUE)</a:t>
            </a:r>
            <a:endParaRPr lang="en-US" sz="2800" dirty="0">
              <a:latin typeface="Arial Black" panose="020B0A04020102020204" pitchFamily="34" charset="0"/>
            </a:endParaRPr>
          </a:p>
        </p:txBody>
      </p:sp>
      <p:sp>
        <p:nvSpPr>
          <p:cNvPr id="4" name="Text Placeholder 3"/>
          <p:cNvSpPr>
            <a:spLocks noGrp="1"/>
          </p:cNvSpPr>
          <p:nvPr>
            <p:ph type="body" idx="1"/>
          </p:nvPr>
        </p:nvSpPr>
        <p:spPr/>
        <p:txBody>
          <a:bodyPr/>
          <a:lstStyle/>
          <a:p>
            <a:endParaRPr lang="en-US" dirty="0"/>
          </a:p>
        </p:txBody>
      </p:sp>
      <p:pic>
        <p:nvPicPr>
          <p:cNvPr id="8" name="Content Placeholder 7"/>
          <p:cNvPicPr>
            <a:picLocks noGrp="1" noChangeAspect="1"/>
          </p:cNvPicPr>
          <p:nvPr>
            <p:ph sz="half" idx="2"/>
          </p:nvPr>
        </p:nvPicPr>
        <p:blipFill>
          <a:blip r:embed="rId3"/>
          <a:stretch>
            <a:fillRect/>
          </a:stretch>
        </p:blipFill>
        <p:spPr>
          <a:xfrm>
            <a:off x="457200" y="1676400"/>
            <a:ext cx="3799646" cy="4684713"/>
          </a:xfrm>
          <a:prstGeom prst="rect">
            <a:avLst/>
          </a:prstGeom>
        </p:spPr>
      </p:pic>
      <p:pic>
        <p:nvPicPr>
          <p:cNvPr id="12" name="Content Placeholder 11"/>
          <p:cNvPicPr>
            <a:picLocks noGrp="1" noChangeAspect="1"/>
          </p:cNvPicPr>
          <p:nvPr>
            <p:ph sz="quarter" idx="4"/>
          </p:nvPr>
        </p:nvPicPr>
        <p:blipFill rotWithShape="1">
          <a:blip r:embed="rId4"/>
          <a:srcRect l="-2944" t="1" r="17553" b="-9524"/>
          <a:stretch/>
        </p:blipFill>
        <p:spPr>
          <a:xfrm>
            <a:off x="4114800" y="1676401"/>
            <a:ext cx="4648200" cy="2209800"/>
          </a:xfrm>
          <a:prstGeom prst="rect">
            <a:avLst/>
          </a:prstGeom>
        </p:spPr>
      </p:pic>
      <p:pic>
        <p:nvPicPr>
          <p:cNvPr id="13" name="Picture 12"/>
          <p:cNvPicPr>
            <a:picLocks noChangeAspect="1"/>
          </p:cNvPicPr>
          <p:nvPr/>
        </p:nvPicPr>
        <p:blipFill rotWithShape="1">
          <a:blip r:embed="rId5"/>
          <a:srcRect r="8973" b="13743"/>
          <a:stretch/>
        </p:blipFill>
        <p:spPr>
          <a:xfrm>
            <a:off x="4404483" y="4506515"/>
            <a:ext cx="4282317" cy="1360885"/>
          </a:xfrm>
          <a:prstGeom prst="rect">
            <a:avLst/>
          </a:prstGeom>
        </p:spPr>
      </p:pic>
    </p:spTree>
    <p:extLst>
      <p:ext uri="{BB962C8B-B14F-4D97-AF65-F5344CB8AC3E}">
        <p14:creationId xmlns:p14="http://schemas.microsoft.com/office/powerpoint/2010/main" val="1906790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24801" cy="1320800"/>
          </a:xfrm>
        </p:spPr>
        <p:txBody>
          <a:bodyPr/>
          <a:lstStyle/>
          <a:p>
            <a:pPr algn="ctr"/>
            <a:r>
              <a:rPr lang="en-US" sz="2800" b="1" dirty="0" smtClean="0">
                <a:latin typeface="Arial Black" panose="020B0A04020102020204" pitchFamily="34" charset="0"/>
              </a:rPr>
              <a:t>SCENARIO (CONTINUED)</a:t>
            </a:r>
            <a:r>
              <a:rPr lang="en-US" dirty="0" smtClean="0"/>
              <a:t> </a:t>
            </a:r>
            <a:endParaRPr lang="en-US" dirty="0"/>
          </a:p>
        </p:txBody>
      </p:sp>
      <p:sp>
        <p:nvSpPr>
          <p:cNvPr id="3" name="Content Placeholder 2"/>
          <p:cNvSpPr>
            <a:spLocks noGrp="1"/>
          </p:cNvSpPr>
          <p:nvPr>
            <p:ph idx="1"/>
          </p:nvPr>
        </p:nvSpPr>
        <p:spPr>
          <a:xfrm>
            <a:off x="609598" y="2160590"/>
            <a:ext cx="8077201" cy="3880773"/>
          </a:xfrm>
        </p:spPr>
        <p:txBody>
          <a:bodyPr/>
          <a:lstStyle/>
          <a:p>
            <a:pPr marL="0" indent="0">
              <a:buNone/>
            </a:pPr>
            <a:r>
              <a:rPr lang="en-US" sz="2000" dirty="0"/>
              <a:t>Diagnostic mammogram results: Left breast-Benign Finding/BIRAD 2. Right breast-Suspicious Abnormality/BIRAD 4. </a:t>
            </a:r>
            <a:r>
              <a:rPr lang="en-US" sz="2000" dirty="0" smtClean="0"/>
              <a:t> Ultrasound results: </a:t>
            </a:r>
            <a:r>
              <a:rPr lang="en-US" sz="2000" dirty="0"/>
              <a:t>Left - category 2, Right - category 4</a:t>
            </a:r>
          </a:p>
          <a:p>
            <a:pPr marL="0" indent="0">
              <a:buNone/>
            </a:pPr>
            <a:endParaRPr lang="en-US" sz="2000" dirty="0"/>
          </a:p>
          <a:p>
            <a:pPr marL="0" indent="0">
              <a:buNone/>
            </a:pPr>
            <a:r>
              <a:rPr lang="en-US" sz="2000" b="1" dirty="0"/>
              <a:t>Question #2: Should you generate a referral for </a:t>
            </a:r>
            <a:r>
              <a:rPr lang="en-US" sz="2000" b="1" dirty="0" smtClean="0"/>
              <a:t>Presumptive </a:t>
            </a:r>
            <a:r>
              <a:rPr lang="en-US" sz="2000" b="1" dirty="0"/>
              <a:t>BCCT at this time?  </a:t>
            </a:r>
          </a:p>
          <a:p>
            <a:pPr marL="0" indent="0">
              <a:buNone/>
            </a:pPr>
            <a:endParaRPr lang="en-US" sz="2000" dirty="0"/>
          </a:p>
          <a:p>
            <a:pPr marL="0" indent="0">
              <a:buNone/>
            </a:pPr>
            <a:r>
              <a:rPr lang="en-US" sz="2000" dirty="0"/>
              <a:t>The clinician determines the client needs a Specialist Consult and is referred to Barnes-Jewish Hospital.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3961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05800" cy="533400"/>
          </a:xfrm>
        </p:spPr>
        <p:txBody>
          <a:bodyPr>
            <a:normAutofit/>
          </a:bodyPr>
          <a:lstStyle/>
          <a:p>
            <a:pPr algn="ctr"/>
            <a:r>
              <a:rPr lang="en-US" sz="2800" dirty="0" smtClean="0">
                <a:latin typeface="Arial Black" panose="020B0A04020102020204" pitchFamily="34" charset="0"/>
              </a:rPr>
              <a:t>SMHW BASIC ELIGIBILITY CRITERIA</a:t>
            </a:r>
            <a:endParaRPr lang="en-US" sz="2800" dirty="0">
              <a:latin typeface="Arial Black" panose="020B0A04020102020204" pitchFamily="34" charset="0"/>
            </a:endParaRPr>
          </a:p>
        </p:txBody>
      </p:sp>
      <p:sp>
        <p:nvSpPr>
          <p:cNvPr id="3" name="Rectangle 2"/>
          <p:cNvSpPr/>
          <p:nvPr/>
        </p:nvSpPr>
        <p:spPr>
          <a:xfrm>
            <a:off x="381000" y="1524000"/>
            <a:ext cx="8610600" cy="5324535"/>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
            </a:pPr>
            <a:r>
              <a:rPr lang="en-US" sz="2000" dirty="0" smtClean="0"/>
              <a:t>Age 35-64</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solidFill>
                  <a:schemeClr val="tx1"/>
                </a:solidFill>
              </a:rPr>
              <a:t>Meet income guidelines </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Underinsured or Not insured</a:t>
            </a:r>
          </a:p>
          <a:p>
            <a:pPr marL="800100" lvl="1" indent="-342900">
              <a:buClr>
                <a:schemeClr val="accent1">
                  <a:lumMod val="75000"/>
                </a:schemeClr>
              </a:buClr>
              <a:buFont typeface="Wingdings" panose="05000000000000000000" pitchFamily="2" charset="2"/>
              <a:buChar char="§"/>
            </a:pPr>
            <a:r>
              <a:rPr lang="en-US" sz="2000" dirty="0" smtClean="0"/>
              <a:t>Health Insurance does not cover services/Unable to pay deductible</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Has MO HealthNet with a spend-down, but has not met the spend-down</a:t>
            </a:r>
          </a:p>
          <a:p>
            <a:pPr marL="342900" indent="-342900">
              <a:buClr>
                <a:schemeClr val="accent1">
                  <a:lumMod val="75000"/>
                </a:schemeClr>
              </a:buClr>
              <a:buFont typeface="Wingdings" panose="05000000000000000000" pitchFamily="2" charset="2"/>
              <a:buChar char="§"/>
            </a:pPr>
            <a:endParaRPr lang="en-US" sz="2000" dirty="0"/>
          </a:p>
          <a:p>
            <a:pPr marL="342900" indent="-342900">
              <a:buClr>
                <a:schemeClr val="accent1">
                  <a:lumMod val="75000"/>
                </a:schemeClr>
              </a:buClr>
              <a:buFont typeface="Wingdings" panose="05000000000000000000" pitchFamily="2" charset="2"/>
              <a:buChar char="§"/>
            </a:pPr>
            <a:r>
              <a:rPr lang="en-US" sz="2000" dirty="0" smtClean="0"/>
              <a:t>Income eligible for </a:t>
            </a:r>
            <a:r>
              <a:rPr lang="en-US" sz="2000" dirty="0"/>
              <a:t>Medicare Part B, </a:t>
            </a:r>
            <a:r>
              <a:rPr lang="en-US" sz="2000" dirty="0" smtClean="0"/>
              <a:t>but </a:t>
            </a:r>
            <a:r>
              <a:rPr lang="en-US" sz="2000" dirty="0"/>
              <a:t>unable to pay premium (Medicare Part B covers breast and cervical cancer screenings)</a:t>
            </a:r>
          </a:p>
          <a:p>
            <a:pPr marL="228600" indent="-228600">
              <a:buFont typeface="Wingdings" panose="05000000000000000000" pitchFamily="2" charset="2"/>
              <a:buChar char="§"/>
            </a:pPr>
            <a:endParaRPr lang="en-US" sz="2200" dirty="0" smtClean="0"/>
          </a:p>
          <a:p>
            <a:pPr marL="228600" indent="-228600">
              <a:buFont typeface="Wingdings" panose="05000000000000000000" pitchFamily="2" charset="2"/>
              <a:buChar char="§"/>
            </a:pPr>
            <a:endParaRPr lang="en-US" sz="2200" dirty="0"/>
          </a:p>
          <a:p>
            <a:pPr marL="228600" indent="-228600">
              <a:buFont typeface="Wingdings" panose="05000000000000000000" pitchFamily="2" charset="2"/>
              <a:buChar char="§"/>
            </a:pPr>
            <a:endParaRPr lang="en-US" sz="2200" dirty="0" smtClean="0"/>
          </a:p>
          <a:p>
            <a:r>
              <a:rPr lang="en-US" sz="1400" dirty="0" smtClean="0">
                <a:solidFill>
                  <a:schemeClr val="accent1">
                    <a:lumMod val="75000"/>
                  </a:schemeClr>
                </a:solidFill>
                <a:latin typeface="Arial Black" panose="020B0A04020102020204" pitchFamily="34" charset="0"/>
              </a:rPr>
              <a:t>Client Eligibility is in SMHW Manual Section 3 </a:t>
            </a:r>
          </a:p>
        </p:txBody>
      </p:sp>
    </p:spTree>
    <p:extLst>
      <p:ext uri="{BB962C8B-B14F-4D97-AF65-F5344CB8AC3E}">
        <p14:creationId xmlns:p14="http://schemas.microsoft.com/office/powerpoint/2010/main" val="1253362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Autofit/>
          </a:bodyPr>
          <a:lstStyle/>
          <a:p>
            <a:pPr algn="ctr"/>
            <a:r>
              <a:rPr lang="en-US" sz="2800" dirty="0" smtClean="0">
                <a:latin typeface="Arial Black" panose="020B0A04020102020204" pitchFamily="34" charset="0"/>
              </a:rPr>
              <a:t>MOHSAIC BREAST DIAGNOSTIC FORM (PURPLE)</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457200" y="1828800"/>
            <a:ext cx="8229600" cy="4876800"/>
          </a:xfrm>
          <a:prstGeom prst="rect">
            <a:avLst/>
          </a:prstGeom>
          <a:ln>
            <a:solidFill>
              <a:schemeClr val="accent6">
                <a:lumMod val="75000"/>
              </a:schemeClr>
            </a:solidFill>
          </a:ln>
        </p:spPr>
      </p:pic>
      <p:sp>
        <p:nvSpPr>
          <p:cNvPr id="5" name="TextBox 4"/>
          <p:cNvSpPr txBox="1"/>
          <p:nvPr/>
        </p:nvSpPr>
        <p:spPr>
          <a:xfrm>
            <a:off x="6400800" y="4191000"/>
            <a:ext cx="2117553" cy="646331"/>
          </a:xfrm>
          <a:prstGeom prst="rect">
            <a:avLst/>
          </a:prstGeom>
          <a:solidFill>
            <a:schemeClr val="accent4">
              <a:lumMod val="60000"/>
              <a:lumOff val="40000"/>
            </a:schemeClr>
          </a:solidFill>
        </p:spPr>
        <p:txBody>
          <a:bodyPr wrap="square" rtlCol="0">
            <a:spAutoFit/>
          </a:bodyPr>
          <a:lstStyle/>
          <a:p>
            <a:r>
              <a:rPr lang="en-US" b="1" dirty="0" smtClean="0">
                <a:solidFill>
                  <a:srgbClr val="FF0000"/>
                </a:solidFill>
              </a:rPr>
              <a:t>TEST SCENARIO</a:t>
            </a:r>
          </a:p>
          <a:p>
            <a:r>
              <a:rPr lang="en-US" b="1" dirty="0" smtClean="0">
                <a:solidFill>
                  <a:srgbClr val="FF0000"/>
                </a:solidFill>
              </a:rPr>
              <a:t>ONLY</a:t>
            </a:r>
            <a:endParaRPr lang="en-US" b="1" dirty="0">
              <a:solidFill>
                <a:srgbClr val="FF0000"/>
              </a:solidFill>
            </a:endParaRPr>
          </a:p>
        </p:txBody>
      </p:sp>
    </p:spTree>
    <p:extLst>
      <p:ext uri="{BB962C8B-B14F-4D97-AF65-F5344CB8AC3E}">
        <p14:creationId xmlns:p14="http://schemas.microsoft.com/office/powerpoint/2010/main" val="3110510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896112"/>
          </a:xfrm>
        </p:spPr>
        <p:txBody>
          <a:bodyPr>
            <a:normAutofit/>
          </a:bodyPr>
          <a:lstStyle/>
          <a:p>
            <a:pPr algn="ctr"/>
            <a:r>
              <a:rPr lang="en-US" sz="2800" dirty="0" smtClean="0">
                <a:latin typeface="Arial Black" panose="020B0A04020102020204" pitchFamily="34" charset="0"/>
              </a:rPr>
              <a:t>SCENARIO (CONTINUED)</a:t>
            </a:r>
            <a:endParaRPr lang="en-US" sz="2800" dirty="0">
              <a:latin typeface="Arial Black" panose="020B0A04020102020204" pitchFamily="34" charset="0"/>
            </a:endParaRPr>
          </a:p>
        </p:txBody>
      </p:sp>
      <p:sp>
        <p:nvSpPr>
          <p:cNvPr id="3" name="Rectangle 2"/>
          <p:cNvSpPr/>
          <p:nvPr/>
        </p:nvSpPr>
        <p:spPr>
          <a:xfrm>
            <a:off x="228600" y="1981200"/>
            <a:ext cx="8763000" cy="4154984"/>
          </a:xfrm>
          <a:prstGeom prst="rect">
            <a:avLst/>
          </a:prstGeom>
        </p:spPr>
        <p:txBody>
          <a:bodyPr wrap="square">
            <a:spAutoFit/>
          </a:bodyPr>
          <a:lstStyle/>
          <a:p>
            <a:endParaRPr lang="en-US" sz="2400" dirty="0"/>
          </a:p>
          <a:p>
            <a:r>
              <a:rPr lang="en-US" sz="2400" b="1" dirty="0"/>
              <a:t>Question #3: </a:t>
            </a:r>
            <a:r>
              <a:rPr lang="en-US" sz="2400" b="1" dirty="0" smtClean="0"/>
              <a:t>How can the </a:t>
            </a:r>
            <a:r>
              <a:rPr lang="en-US" sz="2400" b="1" dirty="0"/>
              <a:t>referring clinic </a:t>
            </a:r>
            <a:r>
              <a:rPr lang="en-US" sz="2400" b="1" dirty="0" smtClean="0"/>
              <a:t>ensure </a:t>
            </a:r>
            <a:r>
              <a:rPr lang="en-US" sz="2400" b="1" dirty="0"/>
              <a:t>complete case management for this SMHW client</a:t>
            </a:r>
            <a:r>
              <a:rPr lang="en-US" sz="2400" b="1" dirty="0" smtClean="0"/>
              <a:t>?</a:t>
            </a:r>
            <a:r>
              <a:rPr lang="en-US" sz="2400" b="1" dirty="0" smtClean="0">
                <a:solidFill>
                  <a:srgbClr val="FF0000"/>
                </a:solidFill>
              </a:rPr>
              <a:t> </a:t>
            </a:r>
          </a:p>
          <a:p>
            <a:endParaRPr lang="en-US" sz="2400" b="1" dirty="0">
              <a:solidFill>
                <a:srgbClr val="FF0000"/>
              </a:solidFill>
            </a:endParaRPr>
          </a:p>
          <a:p>
            <a:endParaRPr lang="en-US" sz="2400" dirty="0" smtClean="0"/>
          </a:p>
          <a:p>
            <a:endParaRPr lang="en-US" sz="2400" dirty="0" smtClean="0"/>
          </a:p>
          <a:p>
            <a:endParaRPr lang="en-US" sz="2400" dirty="0"/>
          </a:p>
          <a:p>
            <a:endParaRPr lang="en-US" sz="2400" dirty="0" smtClean="0"/>
          </a:p>
          <a:p>
            <a:endParaRPr lang="en-US" sz="2400" dirty="0"/>
          </a:p>
          <a:p>
            <a:endParaRPr lang="en-US" sz="2400" dirty="0"/>
          </a:p>
          <a:p>
            <a:endParaRPr lang="en-US" sz="2400" b="1" dirty="0"/>
          </a:p>
        </p:txBody>
      </p:sp>
    </p:spTree>
    <p:extLst>
      <p:ext uri="{BB962C8B-B14F-4D97-AF65-F5344CB8AC3E}">
        <p14:creationId xmlns:p14="http://schemas.microsoft.com/office/powerpoint/2010/main" val="545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219200"/>
          </a:xfrm>
        </p:spPr>
        <p:txBody>
          <a:bodyPr>
            <a:normAutofit/>
          </a:bodyPr>
          <a:lstStyle/>
          <a:p>
            <a:pPr algn="ctr"/>
            <a:r>
              <a:rPr lang="en-US" sz="2800" dirty="0" smtClean="0">
                <a:latin typeface="Arial Black" panose="020B0A04020102020204" pitchFamily="34" charset="0"/>
              </a:rPr>
              <a:t>MOHSAIC BREAST DIAGNOSTIC FORM PURPLE (CONTINUED)</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0" y="4989022"/>
            <a:ext cx="5353050" cy="1962150"/>
          </a:xfrm>
          <a:prstGeom prst="rect">
            <a:avLst/>
          </a:prstGeom>
        </p:spPr>
      </p:pic>
      <p:pic>
        <p:nvPicPr>
          <p:cNvPr id="5" name="Picture 4"/>
          <p:cNvPicPr>
            <a:picLocks noChangeAspect="1"/>
          </p:cNvPicPr>
          <p:nvPr/>
        </p:nvPicPr>
        <p:blipFill>
          <a:blip r:embed="rId4"/>
          <a:stretch>
            <a:fillRect/>
          </a:stretch>
        </p:blipFill>
        <p:spPr>
          <a:xfrm>
            <a:off x="3429000" y="1529897"/>
            <a:ext cx="5715000" cy="5410201"/>
          </a:xfrm>
          <a:prstGeom prst="rect">
            <a:avLst/>
          </a:prstGeom>
        </p:spPr>
      </p:pic>
      <p:sp>
        <p:nvSpPr>
          <p:cNvPr id="6" name="TextBox 5"/>
          <p:cNvSpPr txBox="1"/>
          <p:nvPr/>
        </p:nvSpPr>
        <p:spPr>
          <a:xfrm>
            <a:off x="990600" y="2743201"/>
            <a:ext cx="2133600" cy="646331"/>
          </a:xfrm>
          <a:prstGeom prst="rect">
            <a:avLst/>
          </a:prstGeom>
          <a:solidFill>
            <a:schemeClr val="accent1">
              <a:lumMod val="40000"/>
              <a:lumOff val="60000"/>
            </a:schemeClr>
          </a:solidFill>
          <a:ln>
            <a:solidFill>
              <a:schemeClr val="accent1">
                <a:lumMod val="60000"/>
                <a:lumOff val="40000"/>
              </a:schemeClr>
            </a:solidFill>
          </a:ln>
        </p:spPr>
        <p:txBody>
          <a:bodyPr wrap="square" rtlCol="0">
            <a:spAutoFit/>
          </a:bodyPr>
          <a:lstStyle/>
          <a:p>
            <a:r>
              <a:rPr lang="en-US" dirty="0">
                <a:solidFill>
                  <a:srgbClr val="FF0000"/>
                </a:solidFill>
              </a:rPr>
              <a:t>TEST SCENARIO</a:t>
            </a:r>
          </a:p>
          <a:p>
            <a:r>
              <a:rPr lang="en-US" dirty="0">
                <a:solidFill>
                  <a:srgbClr val="FF0000"/>
                </a:solidFill>
              </a:rPr>
              <a:t>ONLY</a:t>
            </a:r>
          </a:p>
        </p:txBody>
      </p:sp>
      <p:sp>
        <p:nvSpPr>
          <p:cNvPr id="3" name="Rectangle 2"/>
          <p:cNvSpPr/>
          <p:nvPr/>
        </p:nvSpPr>
        <p:spPr>
          <a:xfrm>
            <a:off x="8305800" y="1518822"/>
            <a:ext cx="914400" cy="462377"/>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7283196" y="1487026"/>
            <a:ext cx="978408" cy="3459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9" name="Down Arrow 8"/>
          <p:cNvSpPr/>
          <p:nvPr/>
        </p:nvSpPr>
        <p:spPr>
          <a:xfrm>
            <a:off x="685800" y="4608733"/>
            <a:ext cx="304800" cy="6029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5616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1" cy="1066800"/>
          </a:xfrm>
        </p:spPr>
        <p:txBody>
          <a:bodyPr>
            <a:normAutofit/>
          </a:bodyPr>
          <a:lstStyle/>
          <a:p>
            <a:pPr algn="ctr"/>
            <a:r>
              <a:rPr lang="en-US" sz="2800" dirty="0" smtClean="0">
                <a:latin typeface="Arial Black" panose="020B0A04020102020204" pitchFamily="34" charset="0"/>
              </a:rPr>
              <a:t>BREAST DIAGNOSTICS FORM (PURPLE) CONTINUED</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1371600" y="1600200"/>
            <a:ext cx="4495799" cy="4876800"/>
          </a:xfrm>
          <a:prstGeom prst="rect">
            <a:avLst/>
          </a:prstGeom>
        </p:spPr>
      </p:pic>
      <p:sp>
        <p:nvSpPr>
          <p:cNvPr id="5" name="TextBox 4"/>
          <p:cNvSpPr txBox="1"/>
          <p:nvPr/>
        </p:nvSpPr>
        <p:spPr>
          <a:xfrm>
            <a:off x="5943600" y="2667000"/>
            <a:ext cx="1600200" cy="923330"/>
          </a:xfrm>
          <a:prstGeom prst="rect">
            <a:avLst/>
          </a:prstGeom>
          <a:solidFill>
            <a:schemeClr val="accent4">
              <a:lumMod val="60000"/>
              <a:lumOff val="40000"/>
            </a:schemeClr>
          </a:solidFill>
        </p:spPr>
        <p:txBody>
          <a:bodyPr wrap="square" rtlCol="0">
            <a:spAutoFit/>
          </a:bodyPr>
          <a:lstStyle/>
          <a:p>
            <a:r>
              <a:rPr lang="en-US" dirty="0" smtClean="0">
                <a:solidFill>
                  <a:srgbClr val="FF0000"/>
                </a:solidFill>
              </a:rPr>
              <a:t>TEST SCENARIO ONLY</a:t>
            </a:r>
            <a:endParaRPr lang="en-US" dirty="0">
              <a:solidFill>
                <a:srgbClr val="FF0000"/>
              </a:solidFill>
            </a:endParaRPr>
          </a:p>
        </p:txBody>
      </p:sp>
    </p:spTree>
    <p:extLst>
      <p:ext uri="{BB962C8B-B14F-4D97-AF65-F5344CB8AC3E}">
        <p14:creationId xmlns:p14="http://schemas.microsoft.com/office/powerpoint/2010/main" val="408936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9777"/>
            <a:ext cx="8839200" cy="704622"/>
          </a:xfrm>
        </p:spPr>
        <p:txBody>
          <a:bodyPr>
            <a:noAutofit/>
          </a:bodyPr>
          <a:lstStyle/>
          <a:p>
            <a:pPr algn="ctr"/>
            <a:r>
              <a:rPr lang="en-US" sz="2800" dirty="0" smtClean="0">
                <a:latin typeface="Arial Black" panose="020B0A04020102020204" pitchFamily="34" charset="0"/>
              </a:rPr>
              <a:t> BREAST DIAGNOSTIC FORM PURPLE  (WORK UP PENDING)</a:t>
            </a:r>
            <a:endParaRPr lang="en-US" sz="2800" dirty="0">
              <a:latin typeface="Arial Black" panose="020B0A04020102020204" pitchFamily="34" charset="0"/>
            </a:endParaRPr>
          </a:p>
        </p:txBody>
      </p:sp>
      <p:pic>
        <p:nvPicPr>
          <p:cNvPr id="5" name="Content Placeholder 4"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1666874"/>
            <a:ext cx="4267200" cy="5038726"/>
          </a:xfrm>
        </p:spPr>
      </p:pic>
      <p:pic>
        <p:nvPicPr>
          <p:cNvPr id="6" name="Content Placeholder 5"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3286" y="1666874"/>
            <a:ext cx="4191000" cy="5038726"/>
          </a:xfrm>
        </p:spPr>
      </p:pic>
      <p:sp>
        <p:nvSpPr>
          <p:cNvPr id="8" name="Up Arrow 7"/>
          <p:cNvSpPr/>
          <p:nvPr/>
        </p:nvSpPr>
        <p:spPr>
          <a:xfrm>
            <a:off x="2437608" y="2012631"/>
            <a:ext cx="484632"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43174" y="2355723"/>
            <a:ext cx="1495426" cy="25972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This results in errors in information submitted to the Centers for Disease Control (CDC).  It appears the client was left with a malignant diagnosis and no further treatment.</a:t>
            </a:r>
            <a:endParaRPr lang="en-US" sz="1200" b="1" dirty="0">
              <a:solidFill>
                <a:schemeClr val="tx1"/>
              </a:solidFill>
            </a:endParaRPr>
          </a:p>
        </p:txBody>
      </p:sp>
      <p:sp>
        <p:nvSpPr>
          <p:cNvPr id="10" name="Rectangle 9"/>
          <p:cNvSpPr/>
          <p:nvPr/>
        </p:nvSpPr>
        <p:spPr>
          <a:xfrm>
            <a:off x="7568184" y="2355723"/>
            <a:ext cx="1219200" cy="2994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This claim is in  completed status.  It captures the complete clinical picture from abnormal screening to treatment.</a:t>
            </a:r>
          </a:p>
          <a:p>
            <a:pPr algn="ctr"/>
            <a:r>
              <a:rPr lang="en-US" sz="1200" b="1" dirty="0" smtClean="0">
                <a:solidFill>
                  <a:schemeClr val="tx1"/>
                </a:solidFill>
              </a:rPr>
              <a:t>This case is now error free per CDC standards.</a:t>
            </a:r>
            <a:endParaRPr lang="en-US" sz="1200" b="1" dirty="0">
              <a:solidFill>
                <a:schemeClr val="tx1"/>
              </a:solidFill>
            </a:endParaRPr>
          </a:p>
        </p:txBody>
      </p:sp>
      <p:sp>
        <p:nvSpPr>
          <p:cNvPr id="3" name="Rectangle 2"/>
          <p:cNvSpPr/>
          <p:nvPr/>
        </p:nvSpPr>
        <p:spPr>
          <a:xfrm rot="21068901">
            <a:off x="820117" y="5029516"/>
            <a:ext cx="4033662" cy="369332"/>
          </a:xfrm>
          <a:prstGeom prst="rect">
            <a:avLst/>
          </a:prstGeom>
          <a:solidFill>
            <a:schemeClr val="bg1"/>
          </a:solidFill>
          <a:ln>
            <a:solidFill>
              <a:schemeClr val="tx1"/>
            </a:solidFill>
          </a:ln>
        </p:spPr>
        <p:txBody>
          <a:bodyPr wrap="square">
            <a:spAutoFit/>
          </a:bodyPr>
          <a:lstStyle/>
          <a:p>
            <a:pPr algn="ctr"/>
            <a:r>
              <a:rPr lang="en-US" i="1" dirty="0">
                <a:solidFill>
                  <a:srgbClr val="FF0000"/>
                </a:solidFill>
              </a:rPr>
              <a:t>Test Scenario </a:t>
            </a:r>
            <a:r>
              <a:rPr lang="en-US" i="1" dirty="0" smtClean="0">
                <a:solidFill>
                  <a:srgbClr val="FF0000"/>
                </a:solidFill>
              </a:rPr>
              <a:t>Only</a:t>
            </a:r>
            <a:endParaRPr lang="en-US" i="1" dirty="0">
              <a:solidFill>
                <a:srgbClr val="FF0000"/>
              </a:solidFill>
            </a:endParaRPr>
          </a:p>
        </p:txBody>
      </p:sp>
      <p:sp>
        <p:nvSpPr>
          <p:cNvPr id="11" name="Up Arrow 10"/>
          <p:cNvSpPr/>
          <p:nvPr/>
        </p:nvSpPr>
        <p:spPr>
          <a:xfrm>
            <a:off x="7282009" y="1928647"/>
            <a:ext cx="484632"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Arrow 3"/>
          <p:cNvSpPr/>
          <p:nvPr/>
        </p:nvSpPr>
        <p:spPr>
          <a:xfrm>
            <a:off x="6603492" y="35364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6089266" y="4355022"/>
            <a:ext cx="14839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11"/>
          <p:cNvSpPr/>
          <p:nvPr/>
        </p:nvSpPr>
        <p:spPr>
          <a:xfrm>
            <a:off x="5973914" y="5198213"/>
            <a:ext cx="160798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Up Arrow 12"/>
          <p:cNvSpPr/>
          <p:nvPr/>
        </p:nvSpPr>
        <p:spPr>
          <a:xfrm>
            <a:off x="6858000" y="5359947"/>
            <a:ext cx="1113764" cy="1498053"/>
          </a:xfrm>
          <a:custGeom>
            <a:avLst/>
            <a:gdLst>
              <a:gd name="connsiteX0" fmla="*/ 0 w 1694218"/>
              <a:gd name="connsiteY0" fmla="*/ 1262417 h 1683223"/>
              <a:gd name="connsiteX1" fmla="*/ 420806 w 1694218"/>
              <a:gd name="connsiteY1" fmla="*/ 841612 h 1683223"/>
              <a:gd name="connsiteX2" fmla="*/ 420806 w 1694218"/>
              <a:gd name="connsiteY2" fmla="*/ 1117626 h 1683223"/>
              <a:gd name="connsiteX3" fmla="*/ 1128621 w 1694218"/>
              <a:gd name="connsiteY3" fmla="*/ 1117626 h 1683223"/>
              <a:gd name="connsiteX4" fmla="*/ 1128621 w 1694218"/>
              <a:gd name="connsiteY4" fmla="*/ 420806 h 1683223"/>
              <a:gd name="connsiteX5" fmla="*/ 852607 w 1694218"/>
              <a:gd name="connsiteY5" fmla="*/ 420806 h 1683223"/>
              <a:gd name="connsiteX6" fmla="*/ 1273412 w 1694218"/>
              <a:gd name="connsiteY6" fmla="*/ 0 h 1683223"/>
              <a:gd name="connsiteX7" fmla="*/ 1694218 w 1694218"/>
              <a:gd name="connsiteY7" fmla="*/ 420806 h 1683223"/>
              <a:gd name="connsiteX8" fmla="*/ 1418203 w 1694218"/>
              <a:gd name="connsiteY8" fmla="*/ 420806 h 1683223"/>
              <a:gd name="connsiteX9" fmla="*/ 1418203 w 1694218"/>
              <a:gd name="connsiteY9" fmla="*/ 1407208 h 1683223"/>
              <a:gd name="connsiteX10" fmla="*/ 420806 w 1694218"/>
              <a:gd name="connsiteY10" fmla="*/ 1407208 h 1683223"/>
              <a:gd name="connsiteX11" fmla="*/ 420806 w 1694218"/>
              <a:gd name="connsiteY11" fmla="*/ 1683223 h 1683223"/>
              <a:gd name="connsiteX12" fmla="*/ 0 w 1694218"/>
              <a:gd name="connsiteY12" fmla="*/ 1262417 h 1683223"/>
              <a:gd name="connsiteX0" fmla="*/ 0 w 1694218"/>
              <a:gd name="connsiteY0" fmla="*/ 1262417 h 1683223"/>
              <a:gd name="connsiteX1" fmla="*/ 420806 w 1694218"/>
              <a:gd name="connsiteY1" fmla="*/ 841612 h 1683223"/>
              <a:gd name="connsiteX2" fmla="*/ 420806 w 1694218"/>
              <a:gd name="connsiteY2" fmla="*/ 1117626 h 1683223"/>
              <a:gd name="connsiteX3" fmla="*/ 1128621 w 1694218"/>
              <a:gd name="connsiteY3" fmla="*/ 1117626 h 1683223"/>
              <a:gd name="connsiteX4" fmla="*/ 1128621 w 1694218"/>
              <a:gd name="connsiteY4" fmla="*/ 420806 h 1683223"/>
              <a:gd name="connsiteX5" fmla="*/ 852607 w 1694218"/>
              <a:gd name="connsiteY5" fmla="*/ 420806 h 1683223"/>
              <a:gd name="connsiteX6" fmla="*/ 1273412 w 1694218"/>
              <a:gd name="connsiteY6" fmla="*/ 0 h 1683223"/>
              <a:gd name="connsiteX7" fmla="*/ 1694218 w 1694218"/>
              <a:gd name="connsiteY7" fmla="*/ 420806 h 1683223"/>
              <a:gd name="connsiteX8" fmla="*/ 1445635 w 1694218"/>
              <a:gd name="connsiteY8" fmla="*/ 439094 h 1683223"/>
              <a:gd name="connsiteX9" fmla="*/ 1418203 w 1694218"/>
              <a:gd name="connsiteY9" fmla="*/ 1407208 h 1683223"/>
              <a:gd name="connsiteX10" fmla="*/ 420806 w 1694218"/>
              <a:gd name="connsiteY10" fmla="*/ 1407208 h 1683223"/>
              <a:gd name="connsiteX11" fmla="*/ 420806 w 1694218"/>
              <a:gd name="connsiteY11" fmla="*/ 1683223 h 1683223"/>
              <a:gd name="connsiteX12" fmla="*/ 0 w 1694218"/>
              <a:gd name="connsiteY12" fmla="*/ 1262417 h 1683223"/>
              <a:gd name="connsiteX0" fmla="*/ 0 w 1694218"/>
              <a:gd name="connsiteY0" fmla="*/ 841611 h 1262417"/>
              <a:gd name="connsiteX1" fmla="*/ 420806 w 1694218"/>
              <a:gd name="connsiteY1" fmla="*/ 420806 h 1262417"/>
              <a:gd name="connsiteX2" fmla="*/ 420806 w 1694218"/>
              <a:gd name="connsiteY2" fmla="*/ 696820 h 1262417"/>
              <a:gd name="connsiteX3" fmla="*/ 1128621 w 1694218"/>
              <a:gd name="connsiteY3" fmla="*/ 696820 h 1262417"/>
              <a:gd name="connsiteX4" fmla="*/ 1128621 w 1694218"/>
              <a:gd name="connsiteY4" fmla="*/ 0 h 1262417"/>
              <a:gd name="connsiteX5" fmla="*/ 852607 w 1694218"/>
              <a:gd name="connsiteY5" fmla="*/ 0 h 1262417"/>
              <a:gd name="connsiteX6" fmla="*/ 1319132 w 1694218"/>
              <a:gd name="connsiteY6" fmla="*/ 8962 h 1262417"/>
              <a:gd name="connsiteX7" fmla="*/ 1694218 w 1694218"/>
              <a:gd name="connsiteY7" fmla="*/ 0 h 1262417"/>
              <a:gd name="connsiteX8" fmla="*/ 1445635 w 1694218"/>
              <a:gd name="connsiteY8" fmla="*/ 18288 h 1262417"/>
              <a:gd name="connsiteX9" fmla="*/ 1418203 w 1694218"/>
              <a:gd name="connsiteY9" fmla="*/ 986402 h 1262417"/>
              <a:gd name="connsiteX10" fmla="*/ 420806 w 1694218"/>
              <a:gd name="connsiteY10" fmla="*/ 986402 h 1262417"/>
              <a:gd name="connsiteX11" fmla="*/ 420806 w 1694218"/>
              <a:gd name="connsiteY11" fmla="*/ 1262417 h 1262417"/>
              <a:gd name="connsiteX12" fmla="*/ 0 w 1694218"/>
              <a:gd name="connsiteY12" fmla="*/ 841611 h 1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4218" h="1262417">
                <a:moveTo>
                  <a:pt x="0" y="841611"/>
                </a:moveTo>
                <a:lnTo>
                  <a:pt x="420806" y="420806"/>
                </a:lnTo>
                <a:lnTo>
                  <a:pt x="420806" y="696820"/>
                </a:lnTo>
                <a:lnTo>
                  <a:pt x="1128621" y="696820"/>
                </a:lnTo>
                <a:lnTo>
                  <a:pt x="1128621" y="0"/>
                </a:lnTo>
                <a:lnTo>
                  <a:pt x="852607" y="0"/>
                </a:lnTo>
                <a:lnTo>
                  <a:pt x="1319132" y="8962"/>
                </a:lnTo>
                <a:lnTo>
                  <a:pt x="1694218" y="0"/>
                </a:lnTo>
                <a:lnTo>
                  <a:pt x="1445635" y="18288"/>
                </a:lnTo>
                <a:lnTo>
                  <a:pt x="1418203" y="986402"/>
                </a:lnTo>
                <a:lnTo>
                  <a:pt x="420806" y="986402"/>
                </a:lnTo>
                <a:lnTo>
                  <a:pt x="420806" y="1262417"/>
                </a:lnTo>
                <a:lnTo>
                  <a:pt x="0" y="84161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2133600" y="2012631"/>
            <a:ext cx="2209800" cy="2708741"/>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505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838200"/>
          </a:xfrm>
        </p:spPr>
        <p:txBody>
          <a:bodyPr>
            <a:noAutofit/>
          </a:bodyPr>
          <a:lstStyle/>
          <a:p>
            <a:pPr algn="ctr"/>
            <a:r>
              <a:rPr lang="en-US" sz="2800" dirty="0" smtClean="0">
                <a:latin typeface="Arial Black" panose="020B0A04020102020204" pitchFamily="34" charset="0"/>
              </a:rPr>
              <a:t>PREVIOUS SCENARIO WITH NEW CIRCUMSTANCES</a:t>
            </a:r>
            <a:endParaRPr lang="en-US" sz="2800" dirty="0">
              <a:latin typeface="Arial Black" panose="020B0A04020102020204" pitchFamily="34" charset="0"/>
            </a:endParaRPr>
          </a:p>
        </p:txBody>
      </p:sp>
      <p:sp>
        <p:nvSpPr>
          <p:cNvPr id="3" name="Text Placeholder 2"/>
          <p:cNvSpPr>
            <a:spLocks noGrp="1"/>
          </p:cNvSpPr>
          <p:nvPr>
            <p:ph type="body" idx="4294967295"/>
          </p:nvPr>
        </p:nvSpPr>
        <p:spPr>
          <a:xfrm>
            <a:off x="304800" y="1524000"/>
            <a:ext cx="8534400" cy="5105400"/>
          </a:xfrm>
        </p:spPr>
        <p:txBody>
          <a:bodyPr>
            <a:normAutofit fontScale="25000" lnSpcReduction="20000"/>
          </a:bodyPr>
          <a:lstStyle/>
          <a:p>
            <a:pPr marL="0" indent="0">
              <a:buNone/>
            </a:pPr>
            <a:r>
              <a:rPr lang="en-US" sz="8000" dirty="0" smtClean="0"/>
              <a:t>Instead</a:t>
            </a:r>
            <a:r>
              <a:rPr lang="en-US" sz="8000" dirty="0"/>
              <a:t>, Ms. Jones </a:t>
            </a:r>
            <a:r>
              <a:rPr lang="en-US" sz="8000" dirty="0" smtClean="0"/>
              <a:t>doesn’t </a:t>
            </a:r>
            <a:r>
              <a:rPr lang="en-US" sz="8000" dirty="0"/>
              <a:t>answer </a:t>
            </a:r>
            <a:r>
              <a:rPr lang="en-US" sz="8000" dirty="0" smtClean="0"/>
              <a:t>her </a:t>
            </a:r>
            <a:r>
              <a:rPr lang="en-US" sz="8000" dirty="0"/>
              <a:t>phone. </a:t>
            </a:r>
            <a:r>
              <a:rPr lang="en-US" sz="8000" dirty="0" smtClean="0"/>
              <a:t>You </a:t>
            </a:r>
            <a:r>
              <a:rPr lang="en-US" sz="8000" dirty="0"/>
              <a:t>leave a voicemail, but do not receive a return call</a:t>
            </a:r>
            <a:r>
              <a:rPr lang="en-US" sz="8000" dirty="0" smtClean="0"/>
              <a:t>. </a:t>
            </a:r>
            <a:r>
              <a:rPr lang="en-US" sz="8000" dirty="0"/>
              <a:t>A week goes by, and you call Ms. Jones again</a:t>
            </a:r>
            <a:r>
              <a:rPr lang="en-US" sz="8000" dirty="0" smtClean="0"/>
              <a:t>. </a:t>
            </a:r>
            <a:r>
              <a:rPr lang="en-US" sz="8000" dirty="0"/>
              <a:t>This time she answers and agrees to come back in for the biopsy after a great deal of persuasion and education. </a:t>
            </a:r>
            <a:r>
              <a:rPr lang="en-US" sz="8000" dirty="0" smtClean="0"/>
              <a:t>You </a:t>
            </a:r>
            <a:r>
              <a:rPr lang="en-US" sz="8000" dirty="0"/>
              <a:t>learn Ms. Jones’ mother died of breast cancer at age 45.</a:t>
            </a:r>
          </a:p>
          <a:p>
            <a:pPr algn="ctr"/>
            <a:endParaRPr lang="en-US" sz="8000" dirty="0"/>
          </a:p>
          <a:p>
            <a:pPr marL="0" indent="0">
              <a:buNone/>
            </a:pPr>
            <a:r>
              <a:rPr lang="en-US" sz="8000" dirty="0"/>
              <a:t>The date of the biopsy, Ms. Jones is a no-show. </a:t>
            </a:r>
            <a:r>
              <a:rPr lang="en-US" sz="8000" dirty="0" smtClean="0"/>
              <a:t>You </a:t>
            </a:r>
            <a:r>
              <a:rPr lang="en-US" sz="8000" dirty="0"/>
              <a:t>reach out to her again and the biopsy is rescheduled for Friday of the same week.  Again, she is a no-show. </a:t>
            </a:r>
          </a:p>
          <a:p>
            <a:endParaRPr lang="en-US" sz="8000" dirty="0"/>
          </a:p>
          <a:p>
            <a:pPr marL="0" indent="0">
              <a:buNone/>
            </a:pPr>
            <a:r>
              <a:rPr lang="en-US" sz="8000" dirty="0"/>
              <a:t>Two </a:t>
            </a:r>
            <a:r>
              <a:rPr lang="en-US" sz="8000" dirty="0" smtClean="0"/>
              <a:t>documented contact </a:t>
            </a:r>
            <a:r>
              <a:rPr lang="en-US" sz="8000" dirty="0"/>
              <a:t>attempts are made the following week by voicemails without a response</a:t>
            </a:r>
            <a:r>
              <a:rPr lang="en-US" sz="8000" dirty="0" smtClean="0"/>
              <a:t>. </a:t>
            </a:r>
            <a:r>
              <a:rPr lang="en-US" sz="8000" dirty="0"/>
              <a:t>It has now been 3 weeks since the 2</a:t>
            </a:r>
            <a:r>
              <a:rPr lang="en-US" sz="8000" baseline="30000" dirty="0"/>
              <a:t>nd</a:t>
            </a:r>
            <a:r>
              <a:rPr lang="en-US" sz="8000" dirty="0"/>
              <a:t> no show.  You send Ms. Jones a certified letter, but still no response</a:t>
            </a:r>
            <a:r>
              <a:rPr lang="en-US" sz="9200" dirty="0"/>
              <a:t>.</a:t>
            </a:r>
          </a:p>
          <a:p>
            <a:pPr marL="0" indent="0">
              <a:buNone/>
            </a:pPr>
            <a:endParaRPr lang="en-US" sz="9200" dirty="0"/>
          </a:p>
          <a:p>
            <a:pPr marL="0" indent="0">
              <a:buNone/>
            </a:pPr>
            <a:endParaRPr lang="en-US" sz="8000" b="1" dirty="0" smtClean="0"/>
          </a:p>
          <a:p>
            <a:pPr marL="0" indent="0">
              <a:buNone/>
            </a:pPr>
            <a:r>
              <a:rPr lang="en-US" sz="8000" b="1" dirty="0" smtClean="0"/>
              <a:t>Question </a:t>
            </a:r>
            <a:r>
              <a:rPr lang="en-US" sz="8000" b="1" dirty="0"/>
              <a:t>#1: </a:t>
            </a:r>
            <a:r>
              <a:rPr lang="en-US" sz="8000" b="1" dirty="0" smtClean="0"/>
              <a:t>What </a:t>
            </a:r>
            <a:r>
              <a:rPr lang="en-US" sz="8000" b="1" dirty="0"/>
              <a:t>is your next course of action for this client?</a:t>
            </a:r>
          </a:p>
          <a:p>
            <a:pPr marL="0" indent="0">
              <a:buNone/>
            </a:pPr>
            <a:endParaRPr lang="en-US" sz="9200" b="1" dirty="0" smtClean="0"/>
          </a:p>
          <a:p>
            <a:pPr marL="0" indent="0">
              <a:buNone/>
            </a:pPr>
            <a:endParaRPr lang="en-US" sz="5600" dirty="0" smtClean="0"/>
          </a:p>
          <a:p>
            <a:endParaRPr lang="en-US" sz="6400" dirty="0"/>
          </a:p>
          <a:p>
            <a:endParaRPr lang="en-US" sz="6400" dirty="0"/>
          </a:p>
          <a:p>
            <a:endParaRPr lang="en-US" sz="5600" dirty="0" smtClean="0"/>
          </a:p>
          <a:p>
            <a:endParaRPr lang="en-US" dirty="0" smtClean="0"/>
          </a:p>
          <a:p>
            <a:endParaRPr lang="en-US" dirty="0"/>
          </a:p>
          <a:p>
            <a:endParaRPr lang="en-US" dirty="0"/>
          </a:p>
          <a:p>
            <a:endParaRPr lang="en-US" dirty="0" smtClean="0"/>
          </a:p>
          <a:p>
            <a:endParaRPr lang="en-US" sz="5600" dirty="0" smtClean="0"/>
          </a:p>
        </p:txBody>
      </p:sp>
    </p:spTree>
    <p:extLst>
      <p:ext uri="{BB962C8B-B14F-4D97-AF65-F5344CB8AC3E}">
        <p14:creationId xmlns:p14="http://schemas.microsoft.com/office/powerpoint/2010/main" val="76067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Autofit/>
          </a:bodyPr>
          <a:lstStyle/>
          <a:p>
            <a:pPr algn="ctr"/>
            <a:r>
              <a:rPr lang="en-US" sz="2800" dirty="0" smtClean="0">
                <a:latin typeface="Arial Black" panose="020B0A04020102020204" pitchFamily="34" charset="0"/>
              </a:rPr>
              <a:t>NEW CIRCUMSTANCES (CONTINUED)</a:t>
            </a:r>
            <a:endParaRPr lang="en-US" sz="2800" dirty="0">
              <a:latin typeface="Arial Black" panose="020B0A04020102020204" pitchFamily="34" charset="0"/>
            </a:endParaRPr>
          </a:p>
        </p:txBody>
      </p:sp>
      <p:sp>
        <p:nvSpPr>
          <p:cNvPr id="3" name="Rectangle 2"/>
          <p:cNvSpPr/>
          <p:nvPr/>
        </p:nvSpPr>
        <p:spPr>
          <a:xfrm>
            <a:off x="457200" y="1752600"/>
            <a:ext cx="8458200" cy="4893647"/>
          </a:xfrm>
          <a:prstGeom prst="rect">
            <a:avLst/>
          </a:prstGeom>
        </p:spPr>
        <p:txBody>
          <a:bodyPr wrap="square">
            <a:spAutoFit/>
          </a:bodyPr>
          <a:lstStyle/>
          <a:p>
            <a:r>
              <a:rPr lang="en-US" sz="2000" dirty="0" smtClean="0"/>
              <a:t>Contact your SMHW </a:t>
            </a:r>
            <a:r>
              <a:rPr lang="en-US" sz="2000" dirty="0"/>
              <a:t>Regional Program Coordinator (RPC</a:t>
            </a:r>
            <a:r>
              <a:rPr lang="en-US" sz="2000" dirty="0" smtClean="0"/>
              <a:t>). The RPC sends </a:t>
            </a:r>
            <a:r>
              <a:rPr lang="en-US" sz="2000" dirty="0"/>
              <a:t>a certified letter to the </a:t>
            </a:r>
            <a:r>
              <a:rPr lang="en-US" sz="2000" dirty="0" smtClean="0"/>
              <a:t>client.  The </a:t>
            </a:r>
            <a:r>
              <a:rPr lang="en-US" sz="2000" dirty="0"/>
              <a:t>client is </a:t>
            </a:r>
            <a:r>
              <a:rPr lang="en-US" sz="2000" dirty="0" smtClean="0"/>
              <a:t>considered </a:t>
            </a:r>
            <a:r>
              <a:rPr lang="en-US" sz="2000" dirty="0"/>
              <a:t>“lost to follow-up”.  </a:t>
            </a:r>
            <a:r>
              <a:rPr lang="en-US" sz="2000" dirty="0" smtClean="0"/>
              <a:t>  </a:t>
            </a:r>
          </a:p>
          <a:p>
            <a:endParaRPr lang="en-US" sz="2000" dirty="0" smtClean="0"/>
          </a:p>
          <a:p>
            <a:r>
              <a:rPr lang="en-US" sz="2000" dirty="0" smtClean="0"/>
              <a:t>The </a:t>
            </a:r>
            <a:r>
              <a:rPr lang="en-US" sz="2000" dirty="0"/>
              <a:t>program recommends a minimum of two weeks and a maximum of 3 months for a response.</a:t>
            </a:r>
          </a:p>
          <a:p>
            <a:pPr lvl="0"/>
            <a:endParaRPr lang="en-US" sz="2000" dirty="0" smtClean="0"/>
          </a:p>
          <a:p>
            <a:pPr lvl="0"/>
            <a:r>
              <a:rPr lang="en-US" sz="2000" dirty="0" smtClean="0"/>
              <a:t>Notify </a:t>
            </a:r>
            <a:r>
              <a:rPr lang="en-US" sz="2000" dirty="0"/>
              <a:t>the Regional Program Coordinator if no response received from the client. The Regional Program Coordinator should always receive notification when </a:t>
            </a:r>
            <a:r>
              <a:rPr lang="en-US" sz="2000" b="1" u="sng" dirty="0"/>
              <a:t>a client is unreachable</a:t>
            </a:r>
            <a:r>
              <a:rPr lang="en-US" sz="2000" dirty="0"/>
              <a:t>. </a:t>
            </a:r>
          </a:p>
          <a:p>
            <a:endParaRPr lang="en-US" sz="2000" dirty="0"/>
          </a:p>
          <a:p>
            <a:endParaRPr lang="en-US" sz="2000" dirty="0"/>
          </a:p>
          <a:p>
            <a:endParaRPr lang="en-US" sz="2400" dirty="0"/>
          </a:p>
          <a:p>
            <a:endParaRPr lang="en-US" sz="2400" dirty="0"/>
          </a:p>
          <a:p>
            <a:endParaRPr lang="en-US" sz="2400" dirty="0"/>
          </a:p>
        </p:txBody>
      </p:sp>
    </p:spTree>
    <p:extLst>
      <p:ext uri="{BB962C8B-B14F-4D97-AF65-F5344CB8AC3E}">
        <p14:creationId xmlns:p14="http://schemas.microsoft.com/office/powerpoint/2010/main" val="2663170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0025" y="4267200"/>
            <a:ext cx="10668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sp>
        <p:nvSpPr>
          <p:cNvPr id="10" name="Right Arrow 9"/>
          <p:cNvSpPr/>
          <p:nvPr/>
        </p:nvSpPr>
        <p:spPr>
          <a:xfrm>
            <a:off x="1282827" y="4682109"/>
            <a:ext cx="7680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33425" y="207705"/>
            <a:ext cx="7572375" cy="954107"/>
          </a:xfrm>
          <a:prstGeom prst="rect">
            <a:avLst/>
          </a:prstGeom>
        </p:spPr>
        <p:txBody>
          <a:bodyPr wrap="square">
            <a:spAutoFit/>
          </a:bodyPr>
          <a:lstStyle/>
          <a:p>
            <a:pPr algn="ctr"/>
            <a:endParaRPr lang="en-US" sz="2800" u="sng" dirty="0" smtClean="0">
              <a:latin typeface="Arial Black" panose="020B0A04020102020204" pitchFamily="34" charset="0"/>
            </a:endParaRPr>
          </a:p>
          <a:p>
            <a:pPr algn="ctr"/>
            <a:r>
              <a:rPr lang="en-US" sz="2800" dirty="0" smtClean="0">
                <a:solidFill>
                  <a:schemeClr val="accent1">
                    <a:lumMod val="75000"/>
                  </a:schemeClr>
                </a:solidFill>
                <a:latin typeface="Arial Black" panose="020B0A04020102020204" pitchFamily="34" charset="0"/>
              </a:rPr>
              <a:t>EXAMPLE </a:t>
            </a:r>
            <a:r>
              <a:rPr lang="en-US" sz="2800" dirty="0">
                <a:solidFill>
                  <a:schemeClr val="accent1">
                    <a:lumMod val="75000"/>
                  </a:schemeClr>
                </a:solidFill>
                <a:latin typeface="Arial Black" panose="020B0A04020102020204" pitchFamily="34" charset="0"/>
              </a:rPr>
              <a:t>OF </a:t>
            </a:r>
            <a:r>
              <a:rPr lang="en-US" sz="2800" dirty="0" smtClean="0">
                <a:solidFill>
                  <a:schemeClr val="accent1">
                    <a:lumMod val="75000"/>
                  </a:schemeClr>
                </a:solidFill>
                <a:latin typeface="Arial Black" panose="020B0A04020102020204" pitchFamily="34" charset="0"/>
              </a:rPr>
              <a:t>LOST TO FOLLOW UP </a:t>
            </a:r>
            <a:endParaRPr lang="en-US" sz="2800" dirty="0">
              <a:solidFill>
                <a:schemeClr val="accent1">
                  <a:lumMod val="75000"/>
                </a:schemeClr>
              </a:solidFill>
              <a:latin typeface="Arial Black" panose="020B0A04020102020204" pitchFamily="34" charset="0"/>
            </a:endParaRPr>
          </a:p>
        </p:txBody>
      </p:sp>
      <p:pic>
        <p:nvPicPr>
          <p:cNvPr id="13" name="Picture 4"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82" y="1273969"/>
            <a:ext cx="4338637" cy="550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04800" y="2971800"/>
            <a:ext cx="2028825" cy="3693319"/>
          </a:xfrm>
          <a:prstGeom prst="rect">
            <a:avLst/>
          </a:prstGeom>
          <a:solidFill>
            <a:schemeClr val="accent1"/>
          </a:solidFill>
        </p:spPr>
        <p:txBody>
          <a:bodyPr wrap="square" rtlCol="0">
            <a:spAutoFit/>
          </a:bodyPr>
          <a:lstStyle/>
          <a:p>
            <a:pPr algn="ctr"/>
            <a:r>
              <a:rPr lang="en-US" b="1" dirty="0"/>
              <a:t>This results in errors in information submitted to the Centers for Disease Control (CDC</a:t>
            </a:r>
            <a:r>
              <a:rPr lang="en-US" b="1" dirty="0" smtClean="0"/>
              <a:t>). </a:t>
            </a:r>
            <a:r>
              <a:rPr lang="en-US" b="1" dirty="0"/>
              <a:t>It appears the client was left with a malignant diagnosis and no further treatment.</a:t>
            </a:r>
          </a:p>
        </p:txBody>
      </p:sp>
      <p:pic>
        <p:nvPicPr>
          <p:cNvPr id="20" name="Picture 3"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1418" y="1278446"/>
            <a:ext cx="4642581" cy="550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643437" y="3048000"/>
            <a:ext cx="3814763" cy="1754326"/>
          </a:xfrm>
          <a:prstGeom prst="rect">
            <a:avLst/>
          </a:prstGeom>
          <a:solidFill>
            <a:schemeClr val="accent1"/>
          </a:solidFill>
        </p:spPr>
        <p:txBody>
          <a:bodyPr wrap="square" rtlCol="0">
            <a:spAutoFit/>
          </a:bodyPr>
          <a:lstStyle/>
          <a:p>
            <a:pPr algn="ctr"/>
            <a:r>
              <a:rPr lang="en-US" b="1" dirty="0"/>
              <a:t>This claim is in a completed status. </a:t>
            </a:r>
            <a:r>
              <a:rPr lang="en-US" b="1" dirty="0" smtClean="0"/>
              <a:t>It </a:t>
            </a:r>
            <a:r>
              <a:rPr lang="en-US" b="1" dirty="0"/>
              <a:t>captures the complete clinical picture from abnormal screening to </a:t>
            </a:r>
            <a:r>
              <a:rPr lang="en-US" b="1" dirty="0" smtClean="0"/>
              <a:t>lost to follow-up.</a:t>
            </a:r>
            <a:endParaRPr lang="en-US" b="1" dirty="0"/>
          </a:p>
          <a:p>
            <a:pPr algn="ctr"/>
            <a:r>
              <a:rPr lang="en-US" b="1" dirty="0"/>
              <a:t>This case is now error free per CDC standards.</a:t>
            </a:r>
          </a:p>
        </p:txBody>
      </p:sp>
      <p:cxnSp>
        <p:nvCxnSpPr>
          <p:cNvPr id="23" name="Straight Arrow Connector 22"/>
          <p:cNvCxnSpPr/>
          <p:nvPr/>
        </p:nvCxnSpPr>
        <p:spPr>
          <a:xfrm flipV="1">
            <a:off x="1647158" y="1600200"/>
            <a:ext cx="686467" cy="135464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170532" y="1828800"/>
            <a:ext cx="652176" cy="155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66902" y="3016250"/>
            <a:ext cx="1874331" cy="3617119"/>
          </a:xfrm>
          <a:prstGeom prst="line">
            <a:avLst/>
          </a:prstGeom>
          <a:ln w="635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0420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49" y="4352925"/>
            <a:ext cx="7459117" cy="2438741"/>
          </a:xfrm>
          <a:prstGeom prst="rect">
            <a:avLst/>
          </a:prstGeom>
        </p:spPr>
      </p:pic>
      <p:sp>
        <p:nvSpPr>
          <p:cNvPr id="3" name="Rectangle 2"/>
          <p:cNvSpPr/>
          <p:nvPr/>
        </p:nvSpPr>
        <p:spPr>
          <a:xfrm>
            <a:off x="1150366" y="660754"/>
            <a:ext cx="6962775" cy="523220"/>
          </a:xfrm>
          <a:prstGeom prst="rect">
            <a:avLst/>
          </a:prstGeom>
        </p:spPr>
        <p:txBody>
          <a:bodyPr wrap="square">
            <a:spAutoFit/>
          </a:bodyPr>
          <a:lstStyle/>
          <a:p>
            <a:pPr algn="ctr"/>
            <a:r>
              <a:rPr lang="en-US" sz="2800" dirty="0" smtClean="0">
                <a:solidFill>
                  <a:schemeClr val="accent1">
                    <a:lumMod val="75000"/>
                  </a:schemeClr>
                </a:solidFill>
                <a:latin typeface="Arial Black" panose="020B0A04020102020204" pitchFamily="34" charset="0"/>
              </a:rPr>
              <a:t>COMPLETE CASE COMMENTS </a:t>
            </a:r>
            <a:endParaRPr lang="en-US" sz="3200" dirty="0">
              <a:solidFill>
                <a:schemeClr val="accent1">
                  <a:lumMod val="75000"/>
                </a:schemeClr>
              </a:solidFill>
              <a:latin typeface="+mj-lt"/>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61" y="1276410"/>
            <a:ext cx="7554380" cy="2295935"/>
          </a:xfrm>
          <a:prstGeom prst="rect">
            <a:avLst/>
          </a:prstGeom>
        </p:spPr>
      </p:pic>
      <p:sp>
        <p:nvSpPr>
          <p:cNvPr id="26" name="Oval 25"/>
          <p:cNvSpPr/>
          <p:nvPr/>
        </p:nvSpPr>
        <p:spPr>
          <a:xfrm>
            <a:off x="3345351" y="17526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a:t>
            </a:r>
            <a:endParaRPr lang="en-US" dirty="0">
              <a:solidFill>
                <a:schemeClr val="tx1"/>
              </a:solidFill>
            </a:endParaRPr>
          </a:p>
        </p:txBody>
      </p:sp>
      <p:cxnSp>
        <p:nvCxnSpPr>
          <p:cNvPr id="28" name="Straight Connector 27"/>
          <p:cNvCxnSpPr/>
          <p:nvPr/>
        </p:nvCxnSpPr>
        <p:spPr>
          <a:xfrm>
            <a:off x="3345351" y="1752600"/>
            <a:ext cx="996696" cy="10074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307257" y="54102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YES </a:t>
            </a:r>
            <a:endParaRPr lang="en-US" dirty="0">
              <a:solidFill>
                <a:schemeClr val="tx1"/>
              </a:solidFill>
            </a:endParaRPr>
          </a:p>
        </p:txBody>
      </p:sp>
    </p:spTree>
    <p:extLst>
      <p:ext uri="{BB962C8B-B14F-4D97-AF65-F5344CB8AC3E}">
        <p14:creationId xmlns:p14="http://schemas.microsoft.com/office/powerpoint/2010/main" val="4211729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4100" y="1120676"/>
            <a:ext cx="5600700" cy="4154984"/>
          </a:xfrm>
          <a:prstGeom prst="rect">
            <a:avLst/>
          </a:prstGeom>
        </p:spPr>
        <p:txBody>
          <a:bodyPr wrap="square">
            <a:spAutoFit/>
          </a:bodyPr>
          <a:lstStyle/>
          <a:p>
            <a:r>
              <a:rPr lang="en-US" sz="2400" dirty="0" smtClean="0"/>
              <a:t>Client 1</a:t>
            </a:r>
            <a:r>
              <a:rPr lang="en-US" sz="3000" dirty="0" smtClean="0"/>
              <a:t>: </a:t>
            </a:r>
            <a:r>
              <a:rPr lang="en-US" dirty="0" smtClean="0">
                <a:solidFill>
                  <a:schemeClr val="accent4">
                    <a:lumMod val="75000"/>
                  </a:schemeClr>
                </a:solidFill>
              </a:rPr>
              <a:t>Suzy Sample</a:t>
            </a:r>
            <a:r>
              <a:rPr lang="en-US" sz="1600" dirty="0" smtClean="0"/>
              <a:t>, 53 years old</a:t>
            </a:r>
          </a:p>
          <a:p>
            <a:r>
              <a:rPr lang="en-US" dirty="0" smtClean="0"/>
              <a:t>Enrolls in SMHW at </a:t>
            </a:r>
            <a:r>
              <a:rPr lang="en-US" i="1" dirty="0" smtClean="0">
                <a:solidFill>
                  <a:schemeClr val="accent4">
                    <a:lumMod val="75000"/>
                  </a:schemeClr>
                </a:solidFill>
              </a:rPr>
              <a:t>St. Louis Care Clinic</a:t>
            </a:r>
          </a:p>
          <a:p>
            <a:r>
              <a:rPr lang="en-US" dirty="0" smtClean="0"/>
              <a:t>First enrolled with SMHW at this clinic </a:t>
            </a:r>
            <a:r>
              <a:rPr lang="en-US" u="sng" dirty="0" smtClean="0"/>
              <a:t>three years ago</a:t>
            </a:r>
          </a:p>
          <a:p>
            <a:endParaRPr lang="en-US" dirty="0" smtClean="0"/>
          </a:p>
          <a:p>
            <a:pPr marL="742950" lvl="1" indent="-285750">
              <a:buFont typeface="Wingdings" panose="05000000000000000000" pitchFamily="2" charset="2"/>
              <a:buChar char="§"/>
            </a:pPr>
            <a:r>
              <a:rPr lang="en-US" dirty="0" smtClean="0"/>
              <a:t>CBE is normal</a:t>
            </a:r>
          </a:p>
          <a:p>
            <a:pPr marL="742950" lvl="1" indent="-285750">
              <a:buFont typeface="Wingdings" panose="05000000000000000000" pitchFamily="2" charset="2"/>
              <a:buChar char="§"/>
            </a:pPr>
            <a:r>
              <a:rPr lang="en-US" dirty="0" smtClean="0"/>
              <a:t>Pelvic normal </a:t>
            </a:r>
          </a:p>
          <a:p>
            <a:pPr marL="742950" lvl="1" indent="-285750">
              <a:buFont typeface="Wingdings" panose="05000000000000000000" pitchFamily="2" charset="2"/>
              <a:buChar char="§"/>
            </a:pPr>
            <a:r>
              <a:rPr lang="en-US" dirty="0" smtClean="0"/>
              <a:t>PAP with HPV completed &amp; both negative</a:t>
            </a:r>
          </a:p>
          <a:p>
            <a:pPr marL="742950" lvl="1" indent="-285750">
              <a:buFont typeface="Wingdings" panose="05000000000000000000" pitchFamily="2" charset="2"/>
              <a:buChar char="§"/>
            </a:pPr>
            <a:r>
              <a:rPr lang="en-US" dirty="0" smtClean="0"/>
              <a:t>Last PAP was January, 2018</a:t>
            </a:r>
          </a:p>
          <a:p>
            <a:pPr marL="742950" lvl="1" indent="-285750">
              <a:buFont typeface="Wingdings" panose="05000000000000000000" pitchFamily="2" charset="2"/>
              <a:buChar char="§"/>
            </a:pPr>
            <a:r>
              <a:rPr lang="en-US" dirty="0" smtClean="0"/>
              <a:t>Screening mammogram is ordered and completed by a direct biller facility - </a:t>
            </a:r>
            <a:r>
              <a:rPr lang="en-US" i="1" dirty="0" smtClean="0">
                <a:solidFill>
                  <a:schemeClr val="accent4">
                    <a:lumMod val="75000"/>
                  </a:schemeClr>
                </a:solidFill>
              </a:rPr>
              <a:t>HealthOne Breast Center</a:t>
            </a:r>
            <a:r>
              <a:rPr lang="en-US" dirty="0" smtClean="0"/>
              <a:t>. Bilateral BIRAD 2-benign results.</a:t>
            </a:r>
          </a:p>
          <a:p>
            <a:pPr marL="742950" lvl="1" indent="-285750">
              <a:buFont typeface="Wingdings" panose="05000000000000000000" pitchFamily="2" charset="2"/>
              <a:buChar char="§"/>
            </a:pPr>
            <a:r>
              <a:rPr lang="en-US" dirty="0" smtClean="0"/>
              <a:t>Last mammogram was April, 2019</a:t>
            </a:r>
            <a:endParaRPr lang="en-US" dirty="0"/>
          </a:p>
        </p:txBody>
      </p:sp>
      <p:sp>
        <p:nvSpPr>
          <p:cNvPr id="7" name="Rectangle 6"/>
          <p:cNvSpPr/>
          <p:nvPr/>
        </p:nvSpPr>
        <p:spPr>
          <a:xfrm>
            <a:off x="2324100" y="593385"/>
            <a:ext cx="4800600" cy="461665"/>
          </a:xfrm>
          <a:prstGeom prst="rect">
            <a:avLst/>
          </a:prstGeom>
        </p:spPr>
        <p:txBody>
          <a:bodyPr wrap="square">
            <a:spAutoFit/>
          </a:bodyPr>
          <a:lstStyle/>
          <a:p>
            <a:pPr algn="ctr"/>
            <a:endParaRPr lang="en-US" sz="2400" dirty="0"/>
          </a:p>
        </p:txBody>
      </p:sp>
      <p:sp>
        <p:nvSpPr>
          <p:cNvPr id="8" name="Rectangle 7"/>
          <p:cNvSpPr/>
          <p:nvPr/>
        </p:nvSpPr>
        <p:spPr>
          <a:xfrm>
            <a:off x="2228850" y="732183"/>
            <a:ext cx="4800600" cy="523220"/>
          </a:xfrm>
          <a:prstGeom prst="rect">
            <a:avLst/>
          </a:prstGeom>
        </p:spPr>
        <p:txBody>
          <a:bodyPr wrap="square">
            <a:spAutoFit/>
          </a:bodyPr>
          <a:lstStyle/>
          <a:p>
            <a:pPr algn="ctr"/>
            <a:r>
              <a:rPr lang="en-US" sz="2800" dirty="0" smtClean="0">
                <a:solidFill>
                  <a:schemeClr val="accent1">
                    <a:lumMod val="75000"/>
                  </a:schemeClr>
                </a:solidFill>
                <a:latin typeface="Arial Black" panose="020B0A04020102020204" pitchFamily="34" charset="0"/>
              </a:rPr>
              <a:t>MOHSAIC SCENARIO</a:t>
            </a:r>
            <a:endParaRPr lang="en-US" sz="2800" dirty="0">
              <a:solidFill>
                <a:schemeClr val="accent1">
                  <a:lumMod val="75000"/>
                </a:schemeClr>
              </a:solidFill>
              <a:latin typeface="Arial Black" panose="020B0A040201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62" y="1051413"/>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18220" y="2912390"/>
            <a:ext cx="1496692" cy="369332"/>
          </a:xfrm>
          <a:prstGeom prst="rect">
            <a:avLst/>
          </a:prstGeom>
        </p:spPr>
        <p:txBody>
          <a:bodyPr wrap="none">
            <a:spAutoFit/>
          </a:bodyPr>
          <a:lstStyle/>
          <a:p>
            <a:r>
              <a:rPr lang="en-US" dirty="0" smtClean="0"/>
              <a:t>Suzy  Sample</a:t>
            </a:r>
            <a:endParaRPr lang="en-US" dirty="0"/>
          </a:p>
        </p:txBody>
      </p:sp>
      <p:sp>
        <p:nvSpPr>
          <p:cNvPr id="12" name="TextBox 11"/>
          <p:cNvSpPr txBox="1"/>
          <p:nvPr/>
        </p:nvSpPr>
        <p:spPr>
          <a:xfrm>
            <a:off x="2577941" y="5770052"/>
            <a:ext cx="4064318" cy="523220"/>
          </a:xfrm>
          <a:prstGeom prst="rect">
            <a:avLst/>
          </a:prstGeom>
          <a:noFill/>
        </p:spPr>
        <p:txBody>
          <a:bodyPr wrap="none" rtlCol="0">
            <a:spAutoFit/>
          </a:bodyPr>
          <a:lstStyle/>
          <a:p>
            <a:r>
              <a:rPr lang="en-US" sz="2800" dirty="0" smtClean="0"/>
              <a:t>What type of visit is this?</a:t>
            </a:r>
            <a:endParaRPr lang="en-US" sz="2800" dirty="0"/>
          </a:p>
        </p:txBody>
      </p:sp>
      <p:sp>
        <p:nvSpPr>
          <p:cNvPr id="13" name="Rectangle 12"/>
          <p:cNvSpPr/>
          <p:nvPr/>
        </p:nvSpPr>
        <p:spPr>
          <a:xfrm>
            <a:off x="2324100" y="5638800"/>
            <a:ext cx="4610100" cy="890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333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609600"/>
            <a:ext cx="8382001" cy="609600"/>
          </a:xfrm>
        </p:spPr>
        <p:txBody>
          <a:bodyPr>
            <a:normAutofit/>
          </a:bodyPr>
          <a:lstStyle/>
          <a:p>
            <a:pPr algn="ctr"/>
            <a:r>
              <a:rPr lang="en-US" sz="2800" dirty="0">
                <a:latin typeface="Arial Black" panose="020B0A04020102020204" pitchFamily="34" charset="0"/>
              </a:rPr>
              <a:t>ELIGIBILITY EXCLUSIONS</a:t>
            </a:r>
            <a:endParaRPr lang="en-US" sz="2800" dirty="0"/>
          </a:p>
        </p:txBody>
      </p:sp>
      <p:sp>
        <p:nvSpPr>
          <p:cNvPr id="4" name="Content Placeholder 3"/>
          <p:cNvSpPr>
            <a:spLocks noGrp="1"/>
          </p:cNvSpPr>
          <p:nvPr>
            <p:ph idx="1"/>
          </p:nvPr>
        </p:nvSpPr>
        <p:spPr>
          <a:xfrm>
            <a:off x="228600" y="1219200"/>
            <a:ext cx="8763000" cy="4822163"/>
          </a:xfrm>
        </p:spPr>
        <p:txBody>
          <a:bodyPr/>
          <a:lstStyle/>
          <a:p>
            <a:pPr>
              <a:buClrTx/>
              <a:buFont typeface="Wingdings" panose="05000000000000000000" pitchFamily="2" charset="2"/>
              <a:buChar char="§"/>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Women </a:t>
            </a:r>
            <a:r>
              <a:rPr lang="en-US" sz="2000" dirty="0">
                <a:solidFill>
                  <a:schemeClr val="tx1"/>
                </a:solidFill>
              </a:rPr>
              <a:t>who have a diagnosis of breast or cervical cancer are not eligible for Show Me Healthy </a:t>
            </a:r>
            <a:r>
              <a:rPr lang="en-US" sz="2000" dirty="0" smtClean="0">
                <a:solidFill>
                  <a:schemeClr val="tx1"/>
                </a:solidFill>
              </a:rPr>
              <a:t>Women</a:t>
            </a:r>
          </a:p>
          <a:p>
            <a:pPr>
              <a:buFont typeface="Wingdings" panose="05000000000000000000" pitchFamily="2" charset="2"/>
              <a:buChar char="§"/>
            </a:pPr>
            <a:endParaRPr lang="en-US" sz="2000" dirty="0" smtClean="0">
              <a:solidFill>
                <a:schemeClr val="tx1"/>
              </a:solidFill>
            </a:endParaRPr>
          </a:p>
          <a:p>
            <a:pPr>
              <a:buFont typeface="Wingdings" panose="05000000000000000000" pitchFamily="2" charset="2"/>
              <a:buChar char="§"/>
            </a:pPr>
            <a:r>
              <a:rPr lang="en-US" sz="2000" dirty="0" smtClean="0">
                <a:solidFill>
                  <a:schemeClr val="tx1"/>
                </a:solidFill>
              </a:rPr>
              <a:t>Women </a:t>
            </a:r>
            <a:r>
              <a:rPr lang="en-US" sz="2000" dirty="0">
                <a:solidFill>
                  <a:schemeClr val="tx1"/>
                </a:solidFill>
              </a:rPr>
              <a:t>currently being treated for breast or cervical cancer are not eligible for SMHW </a:t>
            </a:r>
            <a:endParaRPr lang="en-US" sz="2000" i="1" dirty="0" smtClean="0">
              <a:solidFill>
                <a:schemeClr val="tx1"/>
              </a:solidFill>
            </a:endParaRPr>
          </a:p>
          <a:p>
            <a:pPr>
              <a:buFont typeface="Wingdings" panose="05000000000000000000" pitchFamily="2" charset="2"/>
              <a:buChar char="§"/>
            </a:pPr>
            <a:endParaRPr lang="en-US" sz="2000" i="1" dirty="0" smtClean="0">
              <a:solidFill>
                <a:schemeClr val="tx1"/>
              </a:solidFill>
            </a:endParaRPr>
          </a:p>
          <a:p>
            <a:pPr>
              <a:buFont typeface="Wingdings" panose="05000000000000000000" pitchFamily="2" charset="2"/>
              <a:buChar char="§"/>
            </a:pPr>
            <a:r>
              <a:rPr lang="en-US" sz="2000" dirty="0">
                <a:solidFill>
                  <a:schemeClr val="tx1"/>
                </a:solidFill>
              </a:rPr>
              <a:t>Women enrolled in prepaid/managed care and health plans, such as Health Maintenance Organizations [HMOs], Point of Service Plans [POS</a:t>
            </a:r>
            <a:r>
              <a:rPr lang="en-US" sz="2000" dirty="0" smtClean="0">
                <a:solidFill>
                  <a:schemeClr val="tx1"/>
                </a:solidFill>
              </a:rPr>
              <a:t>]</a:t>
            </a:r>
          </a:p>
          <a:p>
            <a:pPr>
              <a:buFont typeface="Wingdings" panose="05000000000000000000" pitchFamily="2" charset="2"/>
              <a:buChar char="§"/>
            </a:pPr>
            <a:endParaRPr lang="en-US" sz="2000" dirty="0">
              <a:solidFill>
                <a:schemeClr val="tx1"/>
              </a:solidFill>
            </a:endParaRPr>
          </a:p>
          <a:p>
            <a:pPr>
              <a:buFont typeface="Wingdings" panose="05000000000000000000" pitchFamily="2" charset="2"/>
              <a:buChar char="§"/>
            </a:pPr>
            <a:r>
              <a:rPr lang="en-US" sz="2000" dirty="0">
                <a:solidFill>
                  <a:schemeClr val="tx1"/>
                </a:solidFill>
              </a:rPr>
              <a:t>Women with full MO HealthNet (ME Code 05) or (ME Code E2)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p>
        </p:txBody>
      </p:sp>
      <p:sp>
        <p:nvSpPr>
          <p:cNvPr id="5" name="TextBox 4"/>
          <p:cNvSpPr txBox="1"/>
          <p:nvPr/>
        </p:nvSpPr>
        <p:spPr>
          <a:xfrm>
            <a:off x="685800" y="6324600"/>
            <a:ext cx="57912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Client Eligibility is in SMHW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3 </a:t>
            </a:r>
          </a:p>
        </p:txBody>
      </p:sp>
    </p:spTree>
    <p:extLst>
      <p:ext uri="{BB962C8B-B14F-4D97-AF65-F5344CB8AC3E}">
        <p14:creationId xmlns:p14="http://schemas.microsoft.com/office/powerpoint/2010/main" val="3608399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7986" y="730598"/>
            <a:ext cx="4291239" cy="523220"/>
          </a:xfrm>
          <a:prstGeom prst="rect">
            <a:avLst/>
          </a:prstGeom>
          <a:noFill/>
        </p:spPr>
        <p:txBody>
          <a:bodyPr wrap="none" rtlCol="0">
            <a:spAutoFit/>
          </a:bodyPr>
          <a:lstStyle/>
          <a:p>
            <a:r>
              <a:rPr lang="en-US" sz="2800" dirty="0" smtClean="0">
                <a:solidFill>
                  <a:schemeClr val="accent1">
                    <a:lumMod val="75000"/>
                  </a:schemeClr>
                </a:solidFill>
                <a:latin typeface="Arial Black" panose="020B0A04020102020204" pitchFamily="34" charset="0"/>
              </a:rPr>
              <a:t>MOHSAIC SCENARIO</a:t>
            </a:r>
            <a:endParaRPr lang="en-US" sz="2800" dirty="0">
              <a:solidFill>
                <a:schemeClr val="accent1">
                  <a:lumMod val="75000"/>
                </a:schemeClr>
              </a:solidFill>
              <a:latin typeface="Arial Black" panose="020B0A04020102020204" pitchFamily="34" charset="0"/>
            </a:endParaRPr>
          </a:p>
        </p:txBody>
      </p:sp>
      <p:sp>
        <p:nvSpPr>
          <p:cNvPr id="3" name="Rectangle 2"/>
          <p:cNvSpPr/>
          <p:nvPr/>
        </p:nvSpPr>
        <p:spPr>
          <a:xfrm>
            <a:off x="2133600" y="1752600"/>
            <a:ext cx="5334000" cy="3323987"/>
          </a:xfrm>
          <a:prstGeom prst="rect">
            <a:avLst/>
          </a:prstGeom>
        </p:spPr>
        <p:txBody>
          <a:bodyPr wrap="square">
            <a:spAutoFit/>
          </a:bodyPr>
          <a:lstStyle/>
          <a:p>
            <a:r>
              <a:rPr lang="en-US" sz="2400" dirty="0" smtClean="0"/>
              <a:t>Client 2</a:t>
            </a:r>
            <a:r>
              <a:rPr lang="en-US" sz="3000" dirty="0" smtClean="0"/>
              <a:t>: </a:t>
            </a:r>
            <a:r>
              <a:rPr lang="en-US" dirty="0" smtClean="0">
                <a:solidFill>
                  <a:schemeClr val="accent4">
                    <a:lumMod val="75000"/>
                  </a:schemeClr>
                </a:solidFill>
              </a:rPr>
              <a:t>Sami Smith</a:t>
            </a:r>
            <a:r>
              <a:rPr lang="en-US" sz="1600" dirty="0" smtClean="0"/>
              <a:t>, 39 years old</a:t>
            </a:r>
          </a:p>
          <a:p>
            <a:r>
              <a:rPr lang="en-US" dirty="0" smtClean="0"/>
              <a:t> First time to </a:t>
            </a:r>
            <a:r>
              <a:rPr lang="en-US" i="1" dirty="0" smtClean="0">
                <a:solidFill>
                  <a:schemeClr val="accent4">
                    <a:lumMod val="75000"/>
                  </a:schemeClr>
                </a:solidFill>
              </a:rPr>
              <a:t>St. Louis Care Clinic and first time being enrolled into SMHW.</a:t>
            </a:r>
          </a:p>
          <a:p>
            <a:endParaRPr lang="en-US" dirty="0"/>
          </a:p>
          <a:p>
            <a:r>
              <a:rPr lang="en-US" dirty="0" smtClean="0"/>
              <a:t>Here for her yearly well woman exam</a:t>
            </a:r>
          </a:p>
          <a:p>
            <a:endParaRPr lang="en-US" dirty="0" smtClean="0"/>
          </a:p>
          <a:p>
            <a:pPr marL="800100" lvl="1" indent="-342900">
              <a:buFont typeface="Wingdings" panose="05000000000000000000" pitchFamily="2" charset="2"/>
              <a:buChar char="§"/>
            </a:pPr>
            <a:r>
              <a:rPr lang="en-US" dirty="0" smtClean="0"/>
              <a:t>Last breast, pelvic and pap were two years ago</a:t>
            </a:r>
          </a:p>
          <a:p>
            <a:pPr marL="742950" lvl="1" indent="-285750">
              <a:buFont typeface="Wingdings" panose="05000000000000000000" pitchFamily="2" charset="2"/>
              <a:buChar char="§"/>
            </a:pPr>
            <a:endParaRPr lang="en-US" dirty="0" smtClean="0"/>
          </a:p>
          <a:p>
            <a:pPr marL="800100" lvl="1" indent="-342900">
              <a:buFont typeface="Wingdings" panose="05000000000000000000" pitchFamily="2" charset="2"/>
              <a:buChar char="§"/>
            </a:pPr>
            <a:r>
              <a:rPr lang="en-US" dirty="0" smtClean="0"/>
              <a:t>History of HPV positive result in 2021 at non-SMHW provider </a:t>
            </a:r>
          </a:p>
        </p:txBody>
      </p:sp>
      <p:sp>
        <p:nvSpPr>
          <p:cNvPr id="4" name="TextBox 3"/>
          <p:cNvSpPr txBox="1"/>
          <p:nvPr/>
        </p:nvSpPr>
        <p:spPr>
          <a:xfrm>
            <a:off x="2575794" y="5366266"/>
            <a:ext cx="5291328" cy="1200329"/>
          </a:xfrm>
          <a:prstGeom prst="rect">
            <a:avLst/>
          </a:prstGeom>
          <a:noFill/>
        </p:spPr>
        <p:txBody>
          <a:bodyPr wrap="square" rtlCol="0">
            <a:spAutoFit/>
          </a:bodyPr>
          <a:lstStyle/>
          <a:p>
            <a:r>
              <a:rPr lang="en-US" dirty="0" smtClean="0"/>
              <a:t>What services can SMHW provide this client? Recheck pap, pelvic, HPV and breast exam. </a:t>
            </a:r>
          </a:p>
          <a:p>
            <a:r>
              <a:rPr lang="en-US" dirty="0" smtClean="0"/>
              <a:t>Form type is initial. Consider submitting a Patient Navigation form.</a:t>
            </a:r>
            <a:endParaRPr lang="en-US" dirty="0"/>
          </a:p>
        </p:txBody>
      </p:sp>
      <p:sp>
        <p:nvSpPr>
          <p:cNvPr id="5" name="Rectangle 4"/>
          <p:cNvSpPr/>
          <p:nvPr/>
        </p:nvSpPr>
        <p:spPr>
          <a:xfrm>
            <a:off x="2587986" y="5410200"/>
            <a:ext cx="4843272" cy="1079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64" y="1074860"/>
            <a:ext cx="1592140" cy="159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87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483" y="1365766"/>
            <a:ext cx="4430308" cy="369332"/>
          </a:xfrm>
          <a:prstGeom prst="rect">
            <a:avLst/>
          </a:prstGeom>
        </p:spPr>
        <p:txBody>
          <a:bodyPr wrap="square">
            <a:spAutoFit/>
          </a:bodyPr>
          <a:lstStyle/>
          <a:p>
            <a:r>
              <a:rPr lang="en-US" dirty="0" smtClean="0"/>
              <a:t>(Continued)</a:t>
            </a:r>
            <a:r>
              <a:rPr lang="en-US" dirty="0" smtClean="0">
                <a:solidFill>
                  <a:schemeClr val="accent4">
                    <a:lumMod val="60000"/>
                    <a:lumOff val="40000"/>
                  </a:schemeClr>
                </a:solidFill>
              </a:rPr>
              <a:t>: </a:t>
            </a:r>
            <a:r>
              <a:rPr lang="en-US" dirty="0" smtClean="0">
                <a:solidFill>
                  <a:schemeClr val="accent4">
                    <a:lumMod val="75000"/>
                  </a:schemeClr>
                </a:solidFill>
              </a:rPr>
              <a:t>Sami Smith</a:t>
            </a:r>
            <a:r>
              <a:rPr lang="en-US" dirty="0" smtClean="0"/>
              <a:t>, 39  years old</a:t>
            </a:r>
          </a:p>
        </p:txBody>
      </p:sp>
      <p:sp>
        <p:nvSpPr>
          <p:cNvPr id="5" name="Rectangle 4"/>
          <p:cNvSpPr/>
          <p:nvPr/>
        </p:nvSpPr>
        <p:spPr>
          <a:xfrm>
            <a:off x="2343150" y="2002159"/>
            <a:ext cx="4572000" cy="1200329"/>
          </a:xfrm>
          <a:prstGeom prst="rect">
            <a:avLst/>
          </a:prstGeom>
        </p:spPr>
        <p:txBody>
          <a:bodyPr>
            <a:spAutoFit/>
          </a:bodyPr>
          <a:lstStyle/>
          <a:p>
            <a:pPr lvl="0">
              <a:buClr>
                <a:srgbClr val="F4E7ED"/>
              </a:buClr>
            </a:pPr>
            <a:r>
              <a:rPr lang="en-US" dirty="0" smtClean="0"/>
              <a:t>CBE</a:t>
            </a:r>
          </a:p>
          <a:p>
            <a:pPr lvl="0">
              <a:buClr>
                <a:srgbClr val="F4E7ED"/>
              </a:buClr>
            </a:pPr>
            <a:r>
              <a:rPr lang="en-US" dirty="0" smtClean="0"/>
              <a:t>Pelvic exam</a:t>
            </a:r>
          </a:p>
          <a:p>
            <a:pPr lvl="0">
              <a:buClr>
                <a:srgbClr val="F4E7ED"/>
              </a:buClr>
            </a:pPr>
            <a:r>
              <a:rPr lang="en-US" dirty="0" smtClean="0"/>
              <a:t>PAP with HPV</a:t>
            </a:r>
          </a:p>
          <a:p>
            <a:pPr lvl="0">
              <a:buClr>
                <a:srgbClr val="F4E7ED"/>
              </a:buClr>
            </a:pPr>
            <a:endParaRPr lang="en-US" dirty="0"/>
          </a:p>
        </p:txBody>
      </p:sp>
      <p:pic>
        <p:nvPicPr>
          <p:cNvPr id="7" name="Picture 2" descr="C:\Users\ricem1\AppData\Local\Microsoft\Windows\Temporary Internet Files\Content.IE5\4XTACLQI\user-icon-female-white-hi[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19841"/>
            <a:ext cx="1693932" cy="16967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20482" y="3429000"/>
            <a:ext cx="4913717"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Clinical Exam: </a:t>
            </a:r>
          </a:p>
          <a:p>
            <a:pPr>
              <a:buClr>
                <a:srgbClr val="F4E7ED"/>
              </a:buClr>
            </a:pPr>
            <a:r>
              <a:rPr lang="en-US" dirty="0" smtClean="0">
                <a:solidFill>
                  <a:schemeClr val="tx1"/>
                </a:solidFill>
              </a:rPr>
              <a:t>CBE – normal</a:t>
            </a:r>
          </a:p>
          <a:p>
            <a:pPr>
              <a:buClr>
                <a:srgbClr val="F4E7ED"/>
              </a:buClr>
            </a:pPr>
            <a:r>
              <a:rPr lang="en-US" dirty="0" smtClean="0">
                <a:solidFill>
                  <a:schemeClr val="tx1"/>
                </a:solidFill>
              </a:rPr>
              <a:t>Pelvic exam – normal, cervix present</a:t>
            </a:r>
          </a:p>
          <a:p>
            <a:pPr>
              <a:buClr>
                <a:srgbClr val="F4E7ED"/>
              </a:buClr>
            </a:pPr>
            <a:r>
              <a:rPr lang="en-US" dirty="0" smtClean="0">
                <a:solidFill>
                  <a:schemeClr val="tx1"/>
                </a:solidFill>
              </a:rPr>
              <a:t>PAP </a:t>
            </a:r>
            <a:r>
              <a:rPr lang="en-US" dirty="0">
                <a:solidFill>
                  <a:schemeClr val="tx1"/>
                </a:solidFill>
              </a:rPr>
              <a:t>– LSIL</a:t>
            </a:r>
          </a:p>
          <a:p>
            <a:pPr>
              <a:buClr>
                <a:srgbClr val="F4E7ED"/>
              </a:buClr>
            </a:pPr>
            <a:r>
              <a:rPr lang="en-US" dirty="0" smtClean="0">
                <a:solidFill>
                  <a:schemeClr val="tx1"/>
                </a:solidFill>
              </a:rPr>
              <a:t>HPV – positive</a:t>
            </a:r>
          </a:p>
        </p:txBody>
      </p:sp>
      <p:sp>
        <p:nvSpPr>
          <p:cNvPr id="9" name="Rectangle 8"/>
          <p:cNvSpPr/>
          <p:nvPr/>
        </p:nvSpPr>
        <p:spPr>
          <a:xfrm>
            <a:off x="1701394" y="5476875"/>
            <a:ext cx="55518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 scheduled for a colposcopy </a:t>
            </a:r>
            <a:endParaRPr lang="en-US" dirty="0"/>
          </a:p>
        </p:txBody>
      </p:sp>
    </p:spTree>
    <p:extLst>
      <p:ext uri="{BB962C8B-B14F-4D97-AF65-F5344CB8AC3E}">
        <p14:creationId xmlns:p14="http://schemas.microsoft.com/office/powerpoint/2010/main" val="2941976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ctr"/>
            <a:r>
              <a:rPr lang="en-US" sz="2800" dirty="0" smtClean="0">
                <a:latin typeface="Arial Black" panose="020B0A04020102020204" pitchFamily="34" charset="0"/>
              </a:rPr>
              <a:t>MOHSAIC SCENARIO TO CHECK FOR ERRORS</a:t>
            </a:r>
            <a:endParaRPr lang="en-US" sz="2800" dirty="0">
              <a:latin typeface="Arial Black" panose="020B0A04020102020204" pitchFamily="34" charset="0"/>
            </a:endParaRPr>
          </a:p>
        </p:txBody>
      </p:sp>
      <p:sp>
        <p:nvSpPr>
          <p:cNvPr id="3" name="Content Placeholder 2"/>
          <p:cNvSpPr>
            <a:spLocks noGrp="1"/>
          </p:cNvSpPr>
          <p:nvPr>
            <p:ph idx="1"/>
          </p:nvPr>
        </p:nvSpPr>
        <p:spPr>
          <a:xfrm>
            <a:off x="609598" y="2160590"/>
            <a:ext cx="7620001" cy="3880773"/>
          </a:xfrm>
        </p:spPr>
        <p:txBody>
          <a:bodyPr>
            <a:normAutofit/>
          </a:bodyPr>
          <a:lstStyle/>
          <a:p>
            <a:pPr marL="0" indent="0">
              <a:buNone/>
            </a:pPr>
            <a:r>
              <a:rPr lang="en-US" sz="2000" dirty="0" smtClean="0"/>
              <a:t>Please remember to check the Diagnostic Work Up Planned section (</a:t>
            </a:r>
            <a:r>
              <a:rPr lang="en-US" sz="2000" b="1" dirty="0" smtClean="0"/>
              <a:t>F </a:t>
            </a:r>
            <a:r>
              <a:rPr lang="en-US" sz="2000" dirty="0" smtClean="0"/>
              <a:t>on the blue screening form in MOHSAIC) when entering abnormal cervical results.  </a:t>
            </a:r>
          </a:p>
          <a:p>
            <a:pPr marL="0" indent="0">
              <a:buNone/>
            </a:pPr>
            <a:r>
              <a:rPr lang="en-US" sz="2000" dirty="0" smtClean="0"/>
              <a:t>In the following example, a patient was seen by a provider with abnormal cervical results that were entered incorrectly.  </a:t>
            </a:r>
            <a:endParaRPr lang="en-US" sz="2000" dirty="0"/>
          </a:p>
        </p:txBody>
      </p:sp>
    </p:spTree>
    <p:extLst>
      <p:ext uri="{BB962C8B-B14F-4D97-AF65-F5344CB8AC3E}">
        <p14:creationId xmlns:p14="http://schemas.microsoft.com/office/powerpoint/2010/main" val="4063807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90600"/>
          </a:xfrm>
        </p:spPr>
        <p:txBody>
          <a:bodyPr>
            <a:normAutofit/>
          </a:bodyPr>
          <a:lstStyle/>
          <a:p>
            <a:pPr algn="ctr"/>
            <a:r>
              <a:rPr lang="en-US" sz="2800" dirty="0" smtClean="0">
                <a:latin typeface="Arial Black" panose="020B0A04020102020204" pitchFamily="34" charset="0"/>
              </a:rPr>
              <a:t>MOHSAIC SCENARIO TO CHECK FOR ERRORS (CONTINUED) </a:t>
            </a:r>
            <a:endParaRPr lang="en-US" sz="2800" dirty="0">
              <a:latin typeface="Arial Black" panose="020B0A04020102020204" pitchFamily="34" charset="0"/>
            </a:endParaRPr>
          </a:p>
        </p:txBody>
      </p:sp>
      <p:pic>
        <p:nvPicPr>
          <p:cNvPr id="6" name="Content Placeholder 5"/>
          <p:cNvPicPr>
            <a:picLocks noGrp="1" noChangeAspect="1"/>
          </p:cNvPicPr>
          <p:nvPr>
            <p:ph idx="1"/>
          </p:nvPr>
        </p:nvPicPr>
        <p:blipFill>
          <a:blip r:embed="rId3"/>
          <a:stretch>
            <a:fillRect/>
          </a:stretch>
        </p:blipFill>
        <p:spPr>
          <a:xfrm>
            <a:off x="1780400" y="1447800"/>
            <a:ext cx="5077600" cy="4953000"/>
          </a:xfrm>
          <a:prstGeom prst="rect">
            <a:avLst/>
          </a:prstGeom>
          <a:effectLst/>
        </p:spPr>
      </p:pic>
      <p:sp>
        <p:nvSpPr>
          <p:cNvPr id="7" name="Rectangle 6"/>
          <p:cNvSpPr/>
          <p:nvPr/>
        </p:nvSpPr>
        <p:spPr>
          <a:xfrm>
            <a:off x="152400" y="5334000"/>
            <a:ext cx="1628000" cy="1371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incorrect.</a:t>
            </a:r>
            <a:endParaRPr lang="en-US" dirty="0"/>
          </a:p>
        </p:txBody>
      </p:sp>
      <p:sp>
        <p:nvSpPr>
          <p:cNvPr id="2" name="Rectangle 1"/>
          <p:cNvSpPr/>
          <p:nvPr/>
        </p:nvSpPr>
        <p:spPr>
          <a:xfrm>
            <a:off x="3429000" y="5943600"/>
            <a:ext cx="685800" cy="304800"/>
          </a:xfrm>
          <a:prstGeom prst="rect">
            <a:avLst/>
          </a:prstGeom>
          <a:noFill/>
          <a:ln>
            <a:solidFill>
              <a:schemeClr val="accent1">
                <a:lumMod val="50000"/>
              </a:schemeClr>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a:off x="4267200" y="5943600"/>
            <a:ext cx="182879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7147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algn="ctr"/>
            <a:r>
              <a:rPr lang="en-US" sz="2800" dirty="0" smtClean="0">
                <a:latin typeface="Arial Black" panose="020B0A04020102020204" pitchFamily="34" charset="0"/>
              </a:rPr>
              <a:t>MOHSAIC SCENARIO TO CHECK FOR ERRORS (CONTINUED) </a:t>
            </a:r>
            <a:endParaRPr lang="en-US" sz="2800" dirty="0">
              <a:latin typeface="Arial Black" panose="020B0A04020102020204" pitchFamily="34" charset="0"/>
            </a:endParaRPr>
          </a:p>
        </p:txBody>
      </p:sp>
      <p:pic>
        <p:nvPicPr>
          <p:cNvPr id="4" name="Content Placeholder 3"/>
          <p:cNvPicPr>
            <a:picLocks noGrp="1" noChangeAspect="1"/>
          </p:cNvPicPr>
          <p:nvPr>
            <p:ph idx="1"/>
          </p:nvPr>
        </p:nvPicPr>
        <p:blipFill>
          <a:blip r:embed="rId3"/>
          <a:stretch>
            <a:fillRect/>
          </a:stretch>
        </p:blipFill>
        <p:spPr>
          <a:xfrm>
            <a:off x="1600200" y="1356359"/>
            <a:ext cx="6248400" cy="5334000"/>
          </a:xfrm>
          <a:prstGeom prst="rect">
            <a:avLst/>
          </a:prstGeom>
        </p:spPr>
      </p:pic>
      <p:sp>
        <p:nvSpPr>
          <p:cNvPr id="5" name="Left Arrow 4"/>
          <p:cNvSpPr/>
          <p:nvPr/>
        </p:nvSpPr>
        <p:spPr>
          <a:xfrm>
            <a:off x="4300728" y="6248400"/>
            <a:ext cx="914400" cy="143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6482443" y="6205872"/>
            <a:ext cx="1143000" cy="143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flipV="1">
            <a:off x="6096000" y="6476999"/>
            <a:ext cx="1371600" cy="8534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6200" y="5410200"/>
            <a:ext cx="1524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correct</a:t>
            </a:r>
            <a:endParaRPr lang="en-US" dirty="0"/>
          </a:p>
        </p:txBody>
      </p:sp>
      <p:sp>
        <p:nvSpPr>
          <p:cNvPr id="3" name="Rectangle 2"/>
          <p:cNvSpPr/>
          <p:nvPr/>
        </p:nvSpPr>
        <p:spPr>
          <a:xfrm>
            <a:off x="3657600" y="6172200"/>
            <a:ext cx="3429000" cy="533400"/>
          </a:xfrm>
          <a:prstGeom prst="rect">
            <a:avLst/>
          </a:prstGeom>
          <a:noFill/>
          <a:ln>
            <a:solidFill>
              <a:schemeClr val="accent6">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604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001001" cy="1143000"/>
          </a:xfrm>
        </p:spPr>
        <p:txBody>
          <a:bodyPr>
            <a:normAutofit/>
          </a:bodyPr>
          <a:lstStyle/>
          <a:p>
            <a:pPr algn="ctr"/>
            <a:r>
              <a:rPr lang="en-US" sz="2800" dirty="0" smtClean="0">
                <a:latin typeface="Arial Black" panose="020B0A04020102020204" pitchFamily="34" charset="0"/>
              </a:rPr>
              <a:t>SELECTIONS IN THE TREATMENT SECTION</a:t>
            </a:r>
            <a:endParaRPr lang="en-US" sz="2800" dirty="0">
              <a:latin typeface="Arial Black" panose="020B0A04020102020204" pitchFamily="34" charset="0"/>
            </a:endParaRPr>
          </a:p>
        </p:txBody>
      </p:sp>
      <p:sp>
        <p:nvSpPr>
          <p:cNvPr id="3" name="Content Placeholder 2"/>
          <p:cNvSpPr>
            <a:spLocks noGrp="1"/>
          </p:cNvSpPr>
          <p:nvPr>
            <p:ph idx="1"/>
          </p:nvPr>
        </p:nvSpPr>
        <p:spPr>
          <a:xfrm>
            <a:off x="609598" y="1447800"/>
            <a:ext cx="8001001" cy="4593563"/>
          </a:xfrm>
        </p:spPr>
        <p:txBody>
          <a:bodyPr>
            <a:normAutofit/>
          </a:bodyPr>
          <a:lstStyle/>
          <a:p>
            <a:pPr marL="0" indent="0">
              <a:buNone/>
            </a:pPr>
            <a:r>
              <a:rPr lang="en-US" sz="2000" dirty="0" smtClean="0"/>
              <a:t>Not needed should </a:t>
            </a:r>
            <a:r>
              <a:rPr lang="en-US" sz="2000" u="sng" dirty="0"/>
              <a:t>not</a:t>
            </a:r>
            <a:r>
              <a:rPr lang="en-US" sz="2000" dirty="0"/>
              <a:t> be entered for clients with a final diagnosis that is benign and does not need treatment.   That field is intended for patients that have a diagnosis needing treatment and </a:t>
            </a:r>
            <a:r>
              <a:rPr lang="en-US" sz="2000" dirty="0" smtClean="0"/>
              <a:t>is </a:t>
            </a:r>
            <a:r>
              <a:rPr lang="en-US" sz="2000" dirty="0"/>
              <a:t>determined treatment is “not needed”.  These are rare </a:t>
            </a:r>
            <a:r>
              <a:rPr lang="en-US" sz="2000" dirty="0" smtClean="0"/>
              <a:t>cases.</a:t>
            </a:r>
            <a:endParaRPr lang="en-US" sz="2000" dirty="0"/>
          </a:p>
          <a:p>
            <a:pPr marL="0" indent="0">
              <a:buNone/>
            </a:pPr>
            <a:r>
              <a:rPr lang="en-US" sz="2000" dirty="0" smtClean="0"/>
              <a:t>In </a:t>
            </a:r>
            <a:r>
              <a:rPr lang="en-US" sz="2000" dirty="0"/>
              <a:t>this example the patient had a LSIL/HPV+ pap then </a:t>
            </a:r>
            <a:r>
              <a:rPr lang="en-US" sz="2000" dirty="0" smtClean="0"/>
              <a:t>colpo </a:t>
            </a:r>
            <a:r>
              <a:rPr lang="en-US" sz="2000" dirty="0"/>
              <a:t>with CIN1 </a:t>
            </a:r>
            <a:r>
              <a:rPr lang="en-US" sz="2000" dirty="0" smtClean="0"/>
              <a:t>diagnosis</a:t>
            </a:r>
            <a:r>
              <a:rPr lang="en-US" sz="2000" dirty="0"/>
              <a:t>.  This </a:t>
            </a:r>
            <a:r>
              <a:rPr lang="en-US" sz="2000" dirty="0" smtClean="0"/>
              <a:t>diagnosis </a:t>
            </a:r>
            <a:r>
              <a:rPr lang="en-US" sz="2000" dirty="0"/>
              <a:t>does not need treatment so the treatment sections should be left blank.  </a:t>
            </a:r>
            <a:r>
              <a:rPr lang="en-US" sz="2000" dirty="0" smtClean="0"/>
              <a:t> </a:t>
            </a:r>
            <a:endParaRPr lang="en-US" sz="2000" dirty="0"/>
          </a:p>
          <a:p>
            <a:endParaRPr lang="en-US" dirty="0"/>
          </a:p>
          <a:p>
            <a:endParaRPr lang="en-US" dirty="0"/>
          </a:p>
        </p:txBody>
      </p:sp>
    </p:spTree>
    <p:extLst>
      <p:ext uri="{BB962C8B-B14F-4D97-AF65-F5344CB8AC3E}">
        <p14:creationId xmlns:p14="http://schemas.microsoft.com/office/powerpoint/2010/main" val="3637670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8077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50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20000" cy="609600"/>
          </a:xfrm>
        </p:spPr>
        <p:txBody>
          <a:bodyPr>
            <a:normAutofit/>
          </a:bodyPr>
          <a:lstStyle/>
          <a:p>
            <a:pPr algn="ctr"/>
            <a:r>
              <a:rPr lang="en-US" sz="2800" b="1" dirty="0" smtClean="0">
                <a:latin typeface="Arial Black" panose="020B0A04020102020204" pitchFamily="34" charset="0"/>
              </a:rPr>
              <a:t> PAP TEST DATES </a:t>
            </a:r>
            <a:endParaRPr lang="en-US" sz="2800" b="1" dirty="0">
              <a:latin typeface="Arial Black" panose="020B0A040201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598" y="2160590"/>
            <a:ext cx="7620001" cy="3880773"/>
          </a:xfrm>
        </p:spPr>
      </p:pic>
      <p:sp>
        <p:nvSpPr>
          <p:cNvPr id="3" name="Oval 2"/>
          <p:cNvSpPr/>
          <p:nvPr/>
        </p:nvSpPr>
        <p:spPr>
          <a:xfrm>
            <a:off x="3200398" y="2438400"/>
            <a:ext cx="1219200" cy="457200"/>
          </a:xfrm>
          <a:prstGeom prst="ellipse">
            <a:avLst/>
          </a:prstGeom>
          <a:noFill/>
          <a:ln>
            <a:solidFill>
              <a:srgbClr val="D02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3429000" y="1548605"/>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6254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210300" cy="1257300"/>
          </a:xfrm>
        </p:spPr>
        <p:txBody>
          <a:bodyPr>
            <a:normAutofit/>
          </a:bodyPr>
          <a:lstStyle/>
          <a:p>
            <a:pPr algn="ctr"/>
            <a:r>
              <a:rPr lang="en-US" sz="2800" b="1" dirty="0">
                <a:latin typeface="Arial Black" panose="020B0A04020102020204" pitchFamily="34" charset="0"/>
              </a:rPr>
              <a:t>QUESTIONS/COMMENTS</a:t>
            </a:r>
          </a:p>
        </p:txBody>
      </p:sp>
      <p:sp>
        <p:nvSpPr>
          <p:cNvPr id="3" name="Content Placeholder 2"/>
          <p:cNvSpPr>
            <a:spLocks noGrp="1"/>
          </p:cNvSpPr>
          <p:nvPr>
            <p:ph idx="1"/>
          </p:nvPr>
        </p:nvSpPr>
        <p:spPr>
          <a:xfrm>
            <a:off x="1714500" y="1778508"/>
            <a:ext cx="4857750" cy="2114550"/>
          </a:xfrm>
        </p:spPr>
        <p:txBody>
          <a:bodyPr/>
          <a:lstStyle/>
          <a:p>
            <a:pPr marL="0" indent="0" algn="ctr">
              <a:buNone/>
            </a:pPr>
            <a:endParaRPr lang="en-US" dirty="0" smtClean="0"/>
          </a:p>
          <a:p>
            <a:pPr marL="0" indent="0" algn="ctr">
              <a:buNone/>
            </a:pPr>
            <a:r>
              <a:rPr lang="en-US" sz="2100" dirty="0"/>
              <a:t>Thank you for attending the</a:t>
            </a:r>
          </a:p>
          <a:p>
            <a:pPr marL="0" indent="0" algn="ctr">
              <a:buNone/>
            </a:pPr>
            <a:r>
              <a:rPr lang="en-US" sz="2100" dirty="0"/>
              <a:t> SMHW Annual Provider Training! </a:t>
            </a:r>
          </a:p>
          <a:p>
            <a:pPr marL="0" indent="0" algn="ctr">
              <a:buNone/>
            </a:pPr>
            <a:endParaRPr lang="en-US" sz="788" dirty="0"/>
          </a:p>
          <a:p>
            <a:pPr marL="0" indent="0" algn="ctr">
              <a:buNone/>
            </a:pPr>
            <a:r>
              <a:rPr lang="en-US" sz="2100" dirty="0"/>
              <a:t>QUESTIONS/COMMENTS???</a:t>
            </a:r>
          </a:p>
        </p:txBody>
      </p:sp>
      <p:pic>
        <p:nvPicPr>
          <p:cNvPr id="5" name="Picture 4" descr="Asking Defining Questions - Excelsior College OW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0" y="3657600"/>
            <a:ext cx="2851785" cy="1901190"/>
          </a:xfrm>
          <a:prstGeom prst="rect">
            <a:avLst/>
          </a:prstGeom>
        </p:spPr>
      </p:pic>
    </p:spTree>
    <p:extLst>
      <p:ext uri="{BB962C8B-B14F-4D97-AF65-F5344CB8AC3E}">
        <p14:creationId xmlns:p14="http://schemas.microsoft.com/office/powerpoint/2010/main" val="4110059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HW logo1915+15black"/>
          <p:cNvPicPr>
            <a:picLocks noChangeAspect="1" noChangeArrowheads="1"/>
          </p:cNvPicPr>
          <p:nvPr/>
        </p:nvPicPr>
        <p:blipFill>
          <a:blip r:embed="rId2" cstate="print"/>
          <a:srcRect/>
          <a:stretch>
            <a:fillRect/>
          </a:stretch>
        </p:blipFill>
        <p:spPr bwMode="auto">
          <a:xfrm>
            <a:off x="1828800" y="685800"/>
            <a:ext cx="4343400" cy="2667000"/>
          </a:xfrm>
          <a:prstGeom prst="rect">
            <a:avLst/>
          </a:prstGeom>
          <a:noFill/>
          <a:ln w="9525">
            <a:noFill/>
            <a:miter lim="800000"/>
            <a:headEnd/>
            <a:tailEnd/>
          </a:ln>
        </p:spPr>
      </p:pic>
      <p:sp>
        <p:nvSpPr>
          <p:cNvPr id="7" name="Rectangle 6"/>
          <p:cNvSpPr/>
          <p:nvPr/>
        </p:nvSpPr>
        <p:spPr>
          <a:xfrm>
            <a:off x="1371600" y="4114800"/>
            <a:ext cx="6629400" cy="2246769"/>
          </a:xfrm>
          <a:prstGeom prst="rect">
            <a:avLst/>
          </a:prstGeom>
        </p:spPr>
        <p:txBody>
          <a:bodyPr wrap="square">
            <a:spAutoFit/>
          </a:bodyPr>
          <a:lstStyle/>
          <a:p>
            <a:pPr lvl="0"/>
            <a:r>
              <a:rPr lang="en-US" sz="2000" b="1" i="1" dirty="0"/>
              <a:t>Missouri Department of Health &amp; Senior </a:t>
            </a:r>
            <a:r>
              <a:rPr lang="en-US" sz="2000" b="1" i="1" dirty="0" smtClean="0"/>
              <a:t>Services</a:t>
            </a:r>
          </a:p>
          <a:p>
            <a:pPr lvl="0"/>
            <a:r>
              <a:rPr lang="en-US" sz="2000" b="1" i="1" dirty="0" smtClean="0"/>
              <a:t>Show Me Healthy Women</a:t>
            </a:r>
            <a:endParaRPr lang="en-US" sz="2000" b="1" i="1" dirty="0"/>
          </a:p>
          <a:p>
            <a:pPr lvl="0"/>
            <a:r>
              <a:rPr lang="en-US" sz="2000" b="1" i="1" dirty="0" smtClean="0"/>
              <a:t>920 </a:t>
            </a:r>
            <a:r>
              <a:rPr lang="en-US" sz="2000" b="1" i="1" dirty="0"/>
              <a:t>Wildwood Drive, PO Box 570</a:t>
            </a:r>
          </a:p>
          <a:p>
            <a:pPr lvl="0"/>
            <a:r>
              <a:rPr lang="en-US" sz="2000" b="1" i="1" dirty="0"/>
              <a:t>Jefferson City, MO 65102-0570</a:t>
            </a:r>
          </a:p>
          <a:p>
            <a:pPr lvl="0"/>
            <a:r>
              <a:rPr lang="en-US" sz="2000" b="1" i="1" dirty="0"/>
              <a:t>Web address: </a:t>
            </a:r>
            <a:r>
              <a:rPr lang="en-US" sz="2000" b="1" i="1" u="sng" dirty="0"/>
              <a:t>www.health.mo.gov/showmehealthywomen</a:t>
            </a:r>
            <a:endParaRPr lang="en-US" sz="2000" b="1" i="1" dirty="0"/>
          </a:p>
          <a:p>
            <a:pPr lvl="0"/>
            <a:r>
              <a:rPr lang="en-US" sz="2000" b="1" i="1" dirty="0"/>
              <a:t>Telephone: </a:t>
            </a:r>
            <a:r>
              <a:rPr lang="en-US" sz="2000" b="1" i="1" dirty="0" smtClean="0"/>
              <a:t>573-522-2845</a:t>
            </a:r>
            <a:endParaRPr lang="en-US" sz="2000" b="1" i="1" dirty="0"/>
          </a:p>
        </p:txBody>
      </p:sp>
    </p:spTree>
    <p:extLst>
      <p:ext uri="{BB962C8B-B14F-4D97-AF65-F5344CB8AC3E}">
        <p14:creationId xmlns:p14="http://schemas.microsoft.com/office/powerpoint/2010/main" val="194992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Autofit/>
          </a:bodyPr>
          <a:lstStyle/>
          <a:p>
            <a:pPr algn="ctr"/>
            <a:r>
              <a:rPr lang="en-US" sz="2800" b="1" dirty="0" smtClean="0">
                <a:latin typeface="Arial Black" panose="020B0A04020102020204" pitchFamily="34" charset="0"/>
              </a:rPr>
              <a:t>HEALTH</a:t>
            </a:r>
            <a:r>
              <a:rPr lang="en-US" sz="2800" dirty="0" smtClean="0">
                <a:latin typeface="Arial Black" panose="020B0A04020102020204" pitchFamily="34" charset="0"/>
              </a:rPr>
              <a:t> INSURANCE</a:t>
            </a:r>
            <a:endParaRPr lang="en-US" sz="2800" dirty="0">
              <a:latin typeface="Arial Black" panose="020B0A04020102020204" pitchFamily="34" charset="0"/>
            </a:endParaRPr>
          </a:p>
        </p:txBody>
      </p:sp>
      <p:sp>
        <p:nvSpPr>
          <p:cNvPr id="3" name="Rectangle 2"/>
          <p:cNvSpPr/>
          <p:nvPr/>
        </p:nvSpPr>
        <p:spPr>
          <a:xfrm>
            <a:off x="240792" y="1600200"/>
            <a:ext cx="8534400" cy="4216539"/>
          </a:xfrm>
          <a:prstGeom prst="rect">
            <a:avLst/>
          </a:prstGeom>
        </p:spPr>
        <p:txBody>
          <a:bodyPr wrap="square">
            <a:spAutoFit/>
          </a:bodyPr>
          <a:lstStyle/>
          <a:p>
            <a:pPr marL="228600" indent="-228600">
              <a:buClr>
                <a:schemeClr val="accent1">
                  <a:lumMod val="75000"/>
                </a:schemeClr>
              </a:buClr>
              <a:buFont typeface="Wingdings" panose="05000000000000000000" pitchFamily="2" charset="2"/>
              <a:buChar char="§"/>
            </a:pPr>
            <a:r>
              <a:rPr lang="en-US" sz="2000" dirty="0"/>
              <a:t>Show Me Healthy Women and WISEWOMAN programs are the payers of last resort</a:t>
            </a:r>
          </a:p>
          <a:p>
            <a:pPr marL="228600" indent="-228600">
              <a:buClr>
                <a:schemeClr val="accent1">
                  <a:lumMod val="75000"/>
                </a:schemeClr>
              </a:buClr>
              <a:buFont typeface="Wingdings" panose="05000000000000000000" pitchFamily="2" charset="2"/>
              <a:buChar char="§"/>
            </a:pPr>
            <a:endParaRPr lang="en-US" sz="2000" dirty="0" smtClean="0"/>
          </a:p>
          <a:p>
            <a:pPr marL="228600" indent="-228600">
              <a:buClr>
                <a:schemeClr val="accent1">
                  <a:lumMod val="75000"/>
                </a:schemeClr>
              </a:buClr>
              <a:buFont typeface="Wingdings" panose="05000000000000000000" pitchFamily="2" charset="2"/>
              <a:buChar char="§"/>
            </a:pPr>
            <a:r>
              <a:rPr lang="en-US" sz="2000" dirty="0" smtClean="0"/>
              <a:t>A client’s insurance </a:t>
            </a:r>
            <a:r>
              <a:rPr lang="en-US" sz="2000" u="sng" dirty="0" smtClean="0"/>
              <a:t>must</a:t>
            </a:r>
            <a:r>
              <a:rPr lang="en-US" sz="2000" dirty="0" smtClean="0"/>
              <a:t> be billed first.  Once </a:t>
            </a:r>
            <a:r>
              <a:rPr lang="en-US" sz="2000" dirty="0"/>
              <a:t>the Explanation of Benefits (EOB) </a:t>
            </a:r>
            <a:r>
              <a:rPr lang="en-US" sz="2000" dirty="0" smtClean="0"/>
              <a:t>has been received, </a:t>
            </a:r>
            <a:r>
              <a:rPr lang="en-US" sz="2000" u="sng" dirty="0" smtClean="0"/>
              <a:t>list the dollar amount the insurance paid for each procedure with the corresponding CPT code in the </a:t>
            </a:r>
            <a:r>
              <a:rPr lang="en-US" sz="2000" dirty="0"/>
              <a:t>c</a:t>
            </a:r>
            <a:r>
              <a:rPr lang="en-US" sz="2000" dirty="0" smtClean="0"/>
              <a:t>omment section </a:t>
            </a:r>
            <a:r>
              <a:rPr lang="en-US" sz="2000" dirty="0"/>
              <a:t>of the </a:t>
            </a:r>
            <a:r>
              <a:rPr lang="en-US" sz="2000" dirty="0" smtClean="0"/>
              <a:t>MOHSAIC form</a:t>
            </a:r>
            <a:endParaRPr lang="en-US" sz="2000" u="sng" dirty="0"/>
          </a:p>
          <a:p>
            <a:pPr marL="228600" indent="-228600">
              <a:buClr>
                <a:schemeClr val="accent1">
                  <a:lumMod val="75000"/>
                </a:schemeClr>
              </a:buClr>
              <a:buFont typeface="Wingdings" panose="05000000000000000000" pitchFamily="2" charset="2"/>
              <a:buChar char="§"/>
            </a:pPr>
            <a:endParaRPr lang="en-US" sz="2000" dirty="0" smtClean="0"/>
          </a:p>
          <a:p>
            <a:pPr marL="228600" indent="-228600">
              <a:buClr>
                <a:schemeClr val="accent1">
                  <a:lumMod val="75000"/>
                </a:schemeClr>
              </a:buClr>
              <a:buFont typeface="Wingdings" panose="05000000000000000000" pitchFamily="2" charset="2"/>
              <a:buChar char="§"/>
            </a:pPr>
            <a:r>
              <a:rPr lang="en-US" sz="2000" dirty="0" smtClean="0"/>
              <a:t>Show Me Healthy Women and WISEWOMAN will only reimburse up to the total amount allowed for the procedure per program guidelines</a:t>
            </a:r>
          </a:p>
          <a:p>
            <a:pPr marL="228600" indent="-228600">
              <a:buClr>
                <a:schemeClr val="accent1">
                  <a:lumMod val="75000"/>
                </a:schemeClr>
              </a:buClr>
              <a:buFont typeface="Wingdings" panose="05000000000000000000" pitchFamily="2" charset="2"/>
              <a:buChar char="§"/>
            </a:pPr>
            <a:endParaRPr lang="en-US" sz="2000" dirty="0"/>
          </a:p>
          <a:p>
            <a:pPr marL="228600" indent="-228600">
              <a:buFont typeface="Wingdings" panose="05000000000000000000" pitchFamily="2" charset="2"/>
              <a:buChar char="§"/>
            </a:pPr>
            <a:endParaRPr lang="en-US" sz="2400" dirty="0"/>
          </a:p>
          <a:p>
            <a:pPr marL="228600" indent="-228600">
              <a:buFont typeface="Wingdings" panose="05000000000000000000" pitchFamily="2" charset="2"/>
              <a:buChar char="§"/>
            </a:pPr>
            <a:endParaRPr lang="en-US" sz="2400" dirty="0"/>
          </a:p>
        </p:txBody>
      </p:sp>
      <p:sp>
        <p:nvSpPr>
          <p:cNvPr id="4" name="TextBox 3"/>
          <p:cNvSpPr txBox="1"/>
          <p:nvPr/>
        </p:nvSpPr>
        <p:spPr>
          <a:xfrm>
            <a:off x="533400" y="6324600"/>
            <a:ext cx="5791200" cy="307777"/>
          </a:xfrm>
          <a:prstGeom prst="rect">
            <a:avLst/>
          </a:prstGeom>
          <a:noFill/>
        </p:spPr>
        <p:txBody>
          <a:bodyPr wrap="square" rtlCol="0">
            <a:spAutoFit/>
          </a:bodyPr>
          <a:lstStyle/>
          <a:p>
            <a:r>
              <a:rPr lang="en-US" sz="1400" dirty="0">
                <a:solidFill>
                  <a:schemeClr val="accent1">
                    <a:lumMod val="75000"/>
                  </a:schemeClr>
                </a:solidFill>
                <a:latin typeface="Arial Black" panose="020B0A04020102020204" pitchFamily="34" charset="0"/>
              </a:rPr>
              <a:t>Eligibility is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3</a:t>
            </a:r>
          </a:p>
        </p:txBody>
      </p:sp>
    </p:spTree>
    <p:extLst>
      <p:ext uri="{BB962C8B-B14F-4D97-AF65-F5344CB8AC3E}">
        <p14:creationId xmlns:p14="http://schemas.microsoft.com/office/powerpoint/2010/main" val="55354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228600"/>
            <a:ext cx="8610600" cy="936428"/>
          </a:xfrm>
        </p:spPr>
        <p:txBody>
          <a:bodyPr>
            <a:noAutofit/>
          </a:bodyPr>
          <a:lstStyle/>
          <a:p>
            <a:pPr algn="ctr"/>
            <a:r>
              <a:rPr lang="en-US" sz="2800" dirty="0" smtClean="0">
                <a:latin typeface="Arial Black" panose="020B0A04020102020204" pitchFamily="34" charset="0"/>
              </a:rPr>
              <a:t>CLIENTS WITH HIGH DEDUCTIBLE HEALTH INSURANCE</a:t>
            </a:r>
            <a:r>
              <a:rPr lang="en-US" sz="2800" b="1" dirty="0">
                <a:latin typeface="Arial Black" panose="020B0A04020102020204" pitchFamily="34" charset="0"/>
              </a:rPr>
              <a:t> </a:t>
            </a:r>
            <a:r>
              <a:rPr lang="en-US" sz="2800" dirty="0" smtClean="0">
                <a:latin typeface="Arial Black" panose="020B0A04020102020204" pitchFamily="34" charset="0"/>
              </a:rPr>
              <a:t>(EXAMPLE)</a:t>
            </a:r>
            <a:endParaRPr lang="en-US" sz="2800" dirty="0">
              <a:latin typeface="Arial Black" panose="020B0A04020102020204" pitchFamily="34" charset="0"/>
            </a:endParaRPr>
          </a:p>
        </p:txBody>
      </p:sp>
      <p:pic>
        <p:nvPicPr>
          <p:cNvPr id="13" name="Content Placeholder 1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76401"/>
            <a:ext cx="6781800" cy="2133600"/>
          </a:xfrm>
        </p:spPr>
      </p:pic>
      <p:sp>
        <p:nvSpPr>
          <p:cNvPr id="10" name="Text Placeholder 9"/>
          <p:cNvSpPr>
            <a:spLocks noGrp="1"/>
          </p:cNvSpPr>
          <p:nvPr>
            <p:ph type="body" sz="half" idx="2"/>
          </p:nvPr>
        </p:nvSpPr>
        <p:spPr>
          <a:xfrm>
            <a:off x="228600" y="1343025"/>
            <a:ext cx="3048000" cy="5029200"/>
          </a:xfrm>
        </p:spPr>
        <p:txBody>
          <a:bodyPr>
            <a:normAutofit/>
          </a:bodyPr>
          <a:lstStyle/>
          <a:p>
            <a:endParaRPr lang="en-US" dirty="0" smtClean="0"/>
          </a:p>
          <a:p>
            <a:endParaRPr lang="en-US" dirty="0"/>
          </a:p>
          <a:p>
            <a:endParaRPr lang="en-US" dirty="0" smtClean="0"/>
          </a:p>
          <a:p>
            <a:endParaRPr lang="en-US" dirty="0"/>
          </a:p>
          <a:p>
            <a:endParaRPr lang="en-US" dirty="0"/>
          </a:p>
        </p:txBody>
      </p:sp>
      <p:sp>
        <p:nvSpPr>
          <p:cNvPr id="2" name="TextBox 1"/>
          <p:cNvSpPr txBox="1"/>
          <p:nvPr/>
        </p:nvSpPr>
        <p:spPr>
          <a:xfrm>
            <a:off x="762000" y="3962400"/>
            <a:ext cx="6858000" cy="2492990"/>
          </a:xfrm>
          <a:prstGeom prst="rect">
            <a:avLst/>
          </a:prstGeom>
          <a:noFill/>
        </p:spPr>
        <p:txBody>
          <a:bodyPr wrap="square" rtlCol="0">
            <a:spAutoFit/>
          </a:bodyPr>
          <a:lstStyle/>
          <a:p>
            <a:r>
              <a:rPr lang="en-US" sz="2000" dirty="0" smtClean="0">
                <a:solidFill>
                  <a:schemeClr val="accent6">
                    <a:lumMod val="50000"/>
                  </a:schemeClr>
                </a:solidFill>
              </a:rPr>
              <a:t>CPT Code: 77066 </a:t>
            </a:r>
            <a:r>
              <a:rPr lang="en-US" sz="2000" u="sng" dirty="0" smtClean="0">
                <a:solidFill>
                  <a:schemeClr val="accent6">
                    <a:lumMod val="50000"/>
                  </a:schemeClr>
                </a:solidFill>
              </a:rPr>
              <a:t>$ 186.00 </a:t>
            </a:r>
            <a:r>
              <a:rPr lang="en-US" sz="2000" dirty="0" smtClean="0">
                <a:solidFill>
                  <a:schemeClr val="accent6">
                    <a:lumMod val="50000"/>
                  </a:schemeClr>
                </a:solidFill>
              </a:rPr>
              <a:t>Mammography, diagnostic follow – up (bilateral)</a:t>
            </a:r>
          </a:p>
          <a:p>
            <a:endParaRPr lang="en-US" sz="2000" dirty="0" smtClean="0">
              <a:solidFill>
                <a:schemeClr val="accent6">
                  <a:lumMod val="50000"/>
                </a:schemeClr>
              </a:solidFill>
            </a:endParaRPr>
          </a:p>
          <a:p>
            <a:r>
              <a:rPr lang="en-US" sz="2000" dirty="0" smtClean="0">
                <a:solidFill>
                  <a:schemeClr val="accent6">
                    <a:lumMod val="50000"/>
                  </a:schemeClr>
                </a:solidFill>
              </a:rPr>
              <a:t>CPT code: 76641 </a:t>
            </a:r>
            <a:r>
              <a:rPr lang="en-US" sz="2000" u="sng" dirty="0" smtClean="0">
                <a:solidFill>
                  <a:schemeClr val="accent6">
                    <a:lumMod val="50000"/>
                  </a:schemeClr>
                </a:solidFill>
              </a:rPr>
              <a:t>$ 62.25 </a:t>
            </a:r>
            <a:r>
              <a:rPr lang="en-US" sz="2000" dirty="0" smtClean="0">
                <a:solidFill>
                  <a:schemeClr val="accent6">
                    <a:lumMod val="50000"/>
                  </a:schemeClr>
                </a:solidFill>
              </a:rPr>
              <a:t>US, complete</a:t>
            </a:r>
          </a:p>
          <a:p>
            <a:endParaRPr lang="en-US" sz="2000" dirty="0" smtClean="0">
              <a:solidFill>
                <a:schemeClr val="accent6">
                  <a:lumMod val="50000"/>
                </a:schemeClr>
              </a:solidFill>
            </a:endParaRPr>
          </a:p>
          <a:p>
            <a:r>
              <a:rPr lang="en-US" sz="2000" dirty="0" smtClean="0">
                <a:solidFill>
                  <a:schemeClr val="accent6">
                    <a:lumMod val="50000"/>
                  </a:schemeClr>
                </a:solidFill>
              </a:rPr>
              <a:t>CPT code: 19100 </a:t>
            </a:r>
            <a:r>
              <a:rPr lang="en-US" sz="2000" u="sng" dirty="0" smtClean="0">
                <a:solidFill>
                  <a:schemeClr val="accent6">
                    <a:lumMod val="50000"/>
                  </a:schemeClr>
                </a:solidFill>
              </a:rPr>
              <a:t>paid zero </a:t>
            </a:r>
            <a:r>
              <a:rPr lang="en-US" sz="2000" dirty="0" smtClean="0">
                <a:solidFill>
                  <a:schemeClr val="accent6">
                    <a:lumMod val="50000"/>
                  </a:schemeClr>
                </a:solidFill>
              </a:rPr>
              <a:t>Breast biopsy</a:t>
            </a:r>
          </a:p>
          <a:p>
            <a:endParaRPr lang="en-US" dirty="0" smtClean="0">
              <a:solidFill>
                <a:srgbClr val="00B050"/>
              </a:solidFill>
            </a:endParaRPr>
          </a:p>
          <a:p>
            <a:endParaRPr lang="en-US" dirty="0"/>
          </a:p>
        </p:txBody>
      </p:sp>
      <p:sp>
        <p:nvSpPr>
          <p:cNvPr id="3" name="TextBox 2"/>
          <p:cNvSpPr txBox="1"/>
          <p:nvPr/>
        </p:nvSpPr>
        <p:spPr>
          <a:xfrm>
            <a:off x="0" y="6396333"/>
            <a:ext cx="9067800" cy="523220"/>
          </a:xfrm>
          <a:prstGeom prst="rect">
            <a:avLst/>
          </a:prstGeom>
          <a:noFill/>
        </p:spPr>
        <p:txBody>
          <a:bodyPr wrap="square" rtlCol="0">
            <a:spAutoFit/>
          </a:bodyPr>
          <a:lstStyle/>
          <a:p>
            <a:endParaRPr lang="en-US" sz="1400" dirty="0" smtClean="0">
              <a:solidFill>
                <a:schemeClr val="accent1">
                  <a:lumMod val="75000"/>
                </a:schemeClr>
              </a:solidFill>
              <a:latin typeface="Arial Black" panose="020B0A04020102020204" pitchFamily="34" charset="0"/>
            </a:endParaRPr>
          </a:p>
          <a:p>
            <a:r>
              <a:rPr lang="en-US" sz="1400" dirty="0" smtClean="0">
                <a:solidFill>
                  <a:schemeClr val="accent1">
                    <a:lumMod val="75000"/>
                  </a:schemeClr>
                </a:solidFill>
                <a:latin typeface="Arial Black" panose="020B0A04020102020204" pitchFamily="34" charset="0"/>
              </a:rPr>
              <a:t>Eligibility </a:t>
            </a:r>
            <a:r>
              <a:rPr lang="en-US" sz="1400" dirty="0">
                <a:solidFill>
                  <a:schemeClr val="accent1">
                    <a:lumMod val="75000"/>
                  </a:schemeClr>
                </a:solidFill>
                <a:latin typeface="Arial Black" panose="020B0A04020102020204" pitchFamily="34" charset="0"/>
              </a:rPr>
              <a:t>is in SMHW Manual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3 and CPT Codes </a:t>
            </a:r>
            <a:r>
              <a:rPr lang="en-US" sz="1400" dirty="0" smtClean="0">
                <a:solidFill>
                  <a:schemeClr val="accent1">
                    <a:lumMod val="75000"/>
                  </a:schemeClr>
                </a:solidFill>
                <a:latin typeface="Arial Black" panose="020B0A04020102020204" pitchFamily="34" charset="0"/>
              </a:rPr>
              <a:t>Section </a:t>
            </a:r>
            <a:r>
              <a:rPr lang="en-US" sz="1400" dirty="0">
                <a:solidFill>
                  <a:schemeClr val="accent1">
                    <a:lumMod val="75000"/>
                  </a:schemeClr>
                </a:solidFill>
                <a:latin typeface="Arial Black" panose="020B0A04020102020204" pitchFamily="34" charset="0"/>
              </a:rPr>
              <a:t>9. 7 – 9.13 </a:t>
            </a:r>
          </a:p>
        </p:txBody>
      </p:sp>
    </p:spTree>
    <p:extLst>
      <p:ext uri="{BB962C8B-B14F-4D97-AF65-F5344CB8AC3E}">
        <p14:creationId xmlns:p14="http://schemas.microsoft.com/office/powerpoint/2010/main" val="3739519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a:bodyPr>
          <a:lstStyle/>
          <a:p>
            <a:pPr algn="ctr"/>
            <a:r>
              <a:rPr lang="en-US" sz="2800" dirty="0" smtClean="0">
                <a:latin typeface="Arial Black" panose="020B0A04020102020204" pitchFamily="34" charset="0"/>
              </a:rPr>
              <a:t>BILLING TIMEFRAMES</a:t>
            </a:r>
            <a:endParaRPr lang="en-US" sz="2800" dirty="0">
              <a:latin typeface="Arial Black" panose="020B0A04020102020204" pitchFamily="34" charset="0"/>
            </a:endParaRPr>
          </a:p>
        </p:txBody>
      </p:sp>
      <p:sp>
        <p:nvSpPr>
          <p:cNvPr id="3" name="Rectangle 2"/>
          <p:cNvSpPr/>
          <p:nvPr/>
        </p:nvSpPr>
        <p:spPr>
          <a:xfrm>
            <a:off x="228600" y="1524000"/>
            <a:ext cx="8791460" cy="5539978"/>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
            </a:pPr>
            <a:r>
              <a:rPr lang="en-US" sz="2000" dirty="0" smtClean="0"/>
              <a:t>Completed forms are to be submitted into MOHSAIC within </a:t>
            </a:r>
            <a:r>
              <a:rPr lang="en-US" sz="2000" b="1" dirty="0" smtClean="0"/>
              <a:t>60</a:t>
            </a:r>
            <a:r>
              <a:rPr lang="en-US" sz="2000" dirty="0" smtClean="0"/>
              <a:t> days of service</a:t>
            </a:r>
            <a:endParaRPr lang="en-US" sz="2000" dirty="0" smtClean="0">
              <a:solidFill>
                <a:srgbClr val="FF0000"/>
              </a:solidFill>
            </a:endParaRP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Completed forms submitted beyond </a:t>
            </a:r>
            <a:r>
              <a:rPr lang="en-US" sz="2000" b="1" dirty="0" smtClean="0"/>
              <a:t>60 </a:t>
            </a:r>
            <a:r>
              <a:rPr lang="en-US" sz="2000" dirty="0" smtClean="0"/>
              <a:t>days </a:t>
            </a:r>
            <a:r>
              <a:rPr lang="en-US" sz="2000" u="sng" dirty="0" smtClean="0"/>
              <a:t>may be considered</a:t>
            </a:r>
            <a:r>
              <a:rPr lang="en-US" sz="2000" dirty="0" smtClean="0"/>
              <a:t> ineligible for reimbursement </a:t>
            </a:r>
          </a:p>
          <a:p>
            <a:pPr marL="342900" indent="-342900">
              <a:buClr>
                <a:schemeClr val="accent1">
                  <a:lumMod val="75000"/>
                </a:schemeClr>
              </a:buClr>
              <a:buFont typeface="Wingdings" panose="05000000000000000000" pitchFamily="2" charset="2"/>
              <a:buChar char="§"/>
            </a:pPr>
            <a:endParaRPr lang="en-US" sz="2000" dirty="0"/>
          </a:p>
          <a:p>
            <a:pPr marL="342900" indent="-342900">
              <a:buClr>
                <a:schemeClr val="accent1">
                  <a:lumMod val="75000"/>
                </a:schemeClr>
              </a:buClr>
              <a:buFont typeface="Wingdings" panose="05000000000000000000" pitchFamily="2" charset="2"/>
              <a:buChar char="§"/>
            </a:pPr>
            <a:r>
              <a:rPr lang="en-US" sz="2000" dirty="0" smtClean="0"/>
              <a:t>Submit final billing within 30 days of the closing of the grant year. Data </a:t>
            </a:r>
            <a:r>
              <a:rPr lang="en-US" sz="2000" u="sng" dirty="0" smtClean="0"/>
              <a:t>submitted</a:t>
            </a:r>
            <a:r>
              <a:rPr lang="en-US" sz="2000" dirty="0" smtClean="0"/>
              <a:t> after that deadline cannot be reimbursed by SMHW </a:t>
            </a:r>
            <a:r>
              <a:rPr lang="en-US" sz="2000" u="sng" dirty="0" smtClean="0"/>
              <a:t>or</a:t>
            </a:r>
            <a:r>
              <a:rPr lang="en-US" sz="2000" dirty="0" smtClean="0"/>
              <a:t> billed to the client</a:t>
            </a:r>
          </a:p>
          <a:p>
            <a:pPr marL="342900" indent="-342900">
              <a:buClr>
                <a:schemeClr val="accent1">
                  <a:lumMod val="75000"/>
                </a:schemeClr>
              </a:buClr>
              <a:buFont typeface="Wingdings" panose="05000000000000000000" pitchFamily="2" charset="2"/>
              <a:buChar char="§"/>
            </a:pPr>
            <a:endParaRPr lang="en-US" sz="2000" dirty="0" smtClean="0"/>
          </a:p>
          <a:p>
            <a:pPr marL="342900" indent="-342900">
              <a:buClr>
                <a:schemeClr val="accent1">
                  <a:lumMod val="75000"/>
                </a:schemeClr>
              </a:buClr>
              <a:buFont typeface="Wingdings" panose="05000000000000000000" pitchFamily="2" charset="2"/>
              <a:buChar char="§"/>
            </a:pPr>
            <a:r>
              <a:rPr lang="en-US" sz="2000" u="sng" dirty="0" smtClean="0"/>
              <a:t>Reminder: The grant year (FY 22) closes June 29, 2022. </a:t>
            </a:r>
          </a:p>
          <a:p>
            <a:r>
              <a:rPr lang="en-US" sz="2000" dirty="0" smtClean="0"/>
              <a:t>    </a:t>
            </a:r>
          </a:p>
          <a:p>
            <a:endParaRPr lang="en-US" dirty="0" smtClean="0"/>
          </a:p>
          <a:p>
            <a:endParaRPr lang="en-US" dirty="0" smtClean="0"/>
          </a:p>
          <a:p>
            <a:endParaRPr lang="en-US" sz="1400" dirty="0" smtClean="0">
              <a:solidFill>
                <a:schemeClr val="accent1">
                  <a:lumMod val="75000"/>
                </a:schemeClr>
              </a:solidFill>
              <a:latin typeface="Arial Black" panose="020B0A04020102020204" pitchFamily="34" charset="0"/>
            </a:endParaRPr>
          </a:p>
          <a:p>
            <a:endParaRPr lang="en-US" sz="1400" dirty="0" smtClean="0">
              <a:solidFill>
                <a:schemeClr val="accent1">
                  <a:lumMod val="75000"/>
                </a:schemeClr>
              </a:solidFill>
              <a:latin typeface="Arial Black" panose="020B0A04020102020204" pitchFamily="34" charset="0"/>
            </a:endParaRPr>
          </a:p>
          <a:p>
            <a:r>
              <a:rPr lang="en-US" sz="1400" dirty="0" smtClean="0">
                <a:solidFill>
                  <a:schemeClr val="accent1">
                    <a:lumMod val="75000"/>
                  </a:schemeClr>
                </a:solidFill>
                <a:latin typeface="Arial Black" panose="020B0A04020102020204" pitchFamily="34" charset="0"/>
              </a:rPr>
              <a:t>Section 9 SMHW Manual Billing Guidelines</a:t>
            </a:r>
            <a:endParaRPr lang="en-US" sz="1400" dirty="0">
              <a:solidFill>
                <a:schemeClr val="accent1">
                  <a:lumMod val="75000"/>
                </a:schemeClr>
              </a:solidFill>
              <a:latin typeface="Arial Black" panose="020B0A04020102020204" pitchFamily="34" charset="0"/>
            </a:endParaRPr>
          </a:p>
          <a:p>
            <a:endParaRPr lang="en-US" dirty="0" smtClean="0"/>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215">
            <a:off x="7362767" y="4842177"/>
            <a:ext cx="16097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629790">
            <a:off x="7690360" y="5315529"/>
            <a:ext cx="970446" cy="646331"/>
          </a:xfrm>
          <a:prstGeom prst="rect">
            <a:avLst/>
          </a:prstGeom>
          <a:noFill/>
        </p:spPr>
        <p:txBody>
          <a:bodyPr wrap="square" rtlCol="0">
            <a:spAutoFit/>
          </a:bodyPr>
          <a:lstStyle/>
          <a:p>
            <a:pPr algn="ctr"/>
            <a:r>
              <a:rPr lang="en-US" b="1" dirty="0" smtClean="0">
                <a:solidFill>
                  <a:srgbClr val="FF0000"/>
                </a:solidFill>
              </a:rPr>
              <a:t>60</a:t>
            </a:r>
          </a:p>
          <a:p>
            <a:pPr algn="ctr"/>
            <a:r>
              <a:rPr lang="en-US" b="1" u="sng" dirty="0" smtClean="0">
                <a:solidFill>
                  <a:srgbClr val="FF0000"/>
                </a:solidFill>
              </a:rPr>
              <a:t>Days</a:t>
            </a:r>
            <a:endParaRPr lang="en-US" b="1" u="sng" dirty="0">
              <a:solidFill>
                <a:srgbClr val="FF0000"/>
              </a:solidFill>
            </a:endParaRPr>
          </a:p>
        </p:txBody>
      </p:sp>
    </p:spTree>
    <p:extLst>
      <p:ext uri="{BB962C8B-B14F-4D97-AF65-F5344CB8AC3E}">
        <p14:creationId xmlns:p14="http://schemas.microsoft.com/office/powerpoint/2010/main" val="1169719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19" y="332587"/>
            <a:ext cx="8305800" cy="873306"/>
          </a:xfrm>
        </p:spPr>
        <p:txBody>
          <a:bodyPr>
            <a:normAutofit/>
          </a:bodyPr>
          <a:lstStyle/>
          <a:p>
            <a:pPr algn="ctr"/>
            <a:r>
              <a:rPr lang="en-US" sz="2800" dirty="0" smtClean="0">
                <a:latin typeface="Arial Black" panose="020B0A04020102020204" pitchFamily="34" charset="0"/>
              </a:rPr>
              <a:t>SMHW – MOHSAIC FORM BASICS</a:t>
            </a:r>
            <a:endParaRPr lang="en-US" sz="2800" dirty="0">
              <a:latin typeface="Arial Black" panose="020B0A04020102020204" pitchFamily="34" charset="0"/>
            </a:endParaRPr>
          </a:p>
        </p:txBody>
      </p:sp>
      <p:sp>
        <p:nvSpPr>
          <p:cNvPr id="4" name="TextBox 3"/>
          <p:cNvSpPr txBox="1"/>
          <p:nvPr/>
        </p:nvSpPr>
        <p:spPr>
          <a:xfrm>
            <a:off x="685800" y="1524000"/>
            <a:ext cx="4038600" cy="523220"/>
          </a:xfrm>
          <a:prstGeom prst="rect">
            <a:avLst/>
          </a:prstGeom>
          <a:noFill/>
        </p:spPr>
        <p:txBody>
          <a:bodyPr wrap="square" rtlCol="0">
            <a:spAutoFit/>
          </a:bodyPr>
          <a:lstStyle/>
          <a:p>
            <a:r>
              <a:rPr lang="en-US" sz="2800" dirty="0" smtClean="0"/>
              <a:t>Types of Forms:</a:t>
            </a:r>
            <a:endParaRPr lang="en-US" sz="2800" dirty="0"/>
          </a:p>
        </p:txBody>
      </p:sp>
      <p:sp>
        <p:nvSpPr>
          <p:cNvPr id="5" name="TextBox 4"/>
          <p:cNvSpPr txBox="1"/>
          <p:nvPr/>
        </p:nvSpPr>
        <p:spPr>
          <a:xfrm>
            <a:off x="914400" y="2417564"/>
            <a:ext cx="5105400" cy="4001095"/>
          </a:xfrm>
          <a:prstGeom prst="rect">
            <a:avLst/>
          </a:prstGeom>
          <a:noFill/>
        </p:spPr>
        <p:txBody>
          <a:bodyPr wrap="square" rtlCol="0">
            <a:spAutoFit/>
          </a:bodyPr>
          <a:lstStyle/>
          <a:p>
            <a:r>
              <a:rPr lang="en-US" dirty="0" smtClean="0"/>
              <a:t>Green  - </a:t>
            </a:r>
            <a:r>
              <a:rPr lang="en-US" sz="2000" dirty="0" smtClean="0"/>
              <a:t>History</a:t>
            </a:r>
          </a:p>
          <a:p>
            <a:endParaRPr lang="en-US" dirty="0"/>
          </a:p>
          <a:p>
            <a:r>
              <a:rPr lang="en-US" dirty="0" smtClean="0"/>
              <a:t>Blue     </a:t>
            </a:r>
            <a:r>
              <a:rPr lang="en-US" sz="2000" dirty="0" smtClean="0"/>
              <a:t>- Screening Report</a:t>
            </a:r>
          </a:p>
          <a:p>
            <a:endParaRPr lang="en-US" dirty="0" smtClean="0"/>
          </a:p>
          <a:p>
            <a:r>
              <a:rPr lang="en-US" dirty="0" smtClean="0"/>
              <a:t>Purple  </a:t>
            </a:r>
            <a:r>
              <a:rPr lang="en-US" b="1" dirty="0" smtClean="0"/>
              <a:t>–</a:t>
            </a:r>
            <a:r>
              <a:rPr lang="en-US" dirty="0" smtClean="0"/>
              <a:t> </a:t>
            </a:r>
            <a:r>
              <a:rPr lang="en-US" sz="2000" dirty="0" smtClean="0"/>
              <a:t>Breast Diagnostic</a:t>
            </a:r>
          </a:p>
          <a:p>
            <a:endParaRPr lang="en-US" dirty="0"/>
          </a:p>
          <a:p>
            <a:r>
              <a:rPr lang="en-US" dirty="0" smtClean="0"/>
              <a:t>Yellow </a:t>
            </a:r>
            <a:r>
              <a:rPr lang="en-US" b="1" dirty="0" smtClean="0"/>
              <a:t> – </a:t>
            </a:r>
            <a:r>
              <a:rPr lang="en-US" sz="2000" dirty="0" smtClean="0"/>
              <a:t>Cervical Diagnostic</a:t>
            </a:r>
          </a:p>
          <a:p>
            <a:endParaRPr lang="en-US" sz="2000" dirty="0" smtClean="0"/>
          </a:p>
          <a:p>
            <a:r>
              <a:rPr lang="en-US" sz="2000" dirty="0" smtClean="0"/>
              <a:t>Gray   - Patient Navigation </a:t>
            </a:r>
            <a:endParaRPr lang="en-US" sz="2000" dirty="0"/>
          </a:p>
          <a:p>
            <a:endParaRPr lang="en-US" sz="2000" dirty="0" smtClean="0"/>
          </a:p>
          <a:p>
            <a:endParaRPr lang="en-US" sz="2000" dirty="0" smtClean="0"/>
          </a:p>
          <a:p>
            <a:endParaRPr lang="en-US" sz="2000" dirty="0"/>
          </a:p>
          <a:p>
            <a:endParaRPr lang="en-US" sz="2000" dirty="0"/>
          </a:p>
        </p:txBody>
      </p:sp>
      <p:sp>
        <p:nvSpPr>
          <p:cNvPr id="6" name="Rounded Rectangle 5"/>
          <p:cNvSpPr/>
          <p:nvPr/>
        </p:nvSpPr>
        <p:spPr>
          <a:xfrm>
            <a:off x="681361" y="2352020"/>
            <a:ext cx="914400" cy="46738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Green</a:t>
            </a:r>
            <a:endParaRPr lang="en-US" dirty="0">
              <a:solidFill>
                <a:schemeClr val="tx1"/>
              </a:solidFill>
            </a:endParaRPr>
          </a:p>
        </p:txBody>
      </p:sp>
      <p:sp>
        <p:nvSpPr>
          <p:cNvPr id="7" name="Rounded Rectangle 6"/>
          <p:cNvSpPr/>
          <p:nvPr/>
        </p:nvSpPr>
        <p:spPr>
          <a:xfrm>
            <a:off x="681361" y="2922883"/>
            <a:ext cx="838199" cy="429918"/>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Blue</a:t>
            </a:r>
            <a:endParaRPr lang="en-US" dirty="0">
              <a:solidFill>
                <a:schemeClr val="tx1"/>
              </a:solidFill>
            </a:endParaRPr>
          </a:p>
        </p:txBody>
      </p:sp>
      <p:sp>
        <p:nvSpPr>
          <p:cNvPr id="8" name="Rounded Rectangle 7"/>
          <p:cNvSpPr/>
          <p:nvPr/>
        </p:nvSpPr>
        <p:spPr>
          <a:xfrm>
            <a:off x="681361" y="3454062"/>
            <a:ext cx="972106" cy="508338"/>
          </a:xfrm>
          <a:prstGeom prst="roundRect">
            <a:avLst/>
          </a:prstGeom>
          <a:solidFill>
            <a:srgbClr val="8A3C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Purple</a:t>
            </a:r>
            <a:endParaRPr lang="en-US" dirty="0">
              <a:solidFill>
                <a:schemeClr val="tx1"/>
              </a:solidFill>
            </a:endParaRPr>
          </a:p>
        </p:txBody>
      </p:sp>
      <p:sp>
        <p:nvSpPr>
          <p:cNvPr id="9" name="Rounded Rectangle 8"/>
          <p:cNvSpPr/>
          <p:nvPr/>
        </p:nvSpPr>
        <p:spPr>
          <a:xfrm>
            <a:off x="681361" y="4038600"/>
            <a:ext cx="972106" cy="533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Yellow</a:t>
            </a:r>
            <a:endParaRPr lang="en-US" dirty="0">
              <a:solidFill>
                <a:schemeClr val="tx1"/>
              </a:solidFill>
            </a:endParaRPr>
          </a:p>
        </p:txBody>
      </p:sp>
      <p:sp>
        <p:nvSpPr>
          <p:cNvPr id="10" name="TextBox 9"/>
          <p:cNvSpPr txBox="1"/>
          <p:nvPr/>
        </p:nvSpPr>
        <p:spPr>
          <a:xfrm>
            <a:off x="914400" y="5348732"/>
            <a:ext cx="7888919" cy="646331"/>
          </a:xfrm>
          <a:prstGeom prst="rect">
            <a:avLst/>
          </a:prstGeom>
          <a:noFill/>
        </p:spPr>
        <p:txBody>
          <a:bodyPr wrap="square" rtlCol="0">
            <a:spAutoFit/>
          </a:bodyPr>
          <a:lstStyle/>
          <a:p>
            <a:pPr algn="ctr"/>
            <a:r>
              <a:rPr lang="en-US" sz="2000" dirty="0" smtClean="0"/>
              <a:t>Other forms needed for client’s file:  </a:t>
            </a:r>
          </a:p>
          <a:p>
            <a:pPr algn="ctr"/>
            <a:r>
              <a:rPr lang="en-US" sz="1600" dirty="0" smtClean="0"/>
              <a:t>Eligibility form, Proof of Age-Photo ID and Proof of Income-Tax form/paycheck stubs</a:t>
            </a:r>
            <a:endParaRPr lang="en-US" sz="1600" dirty="0"/>
          </a:p>
        </p:txBody>
      </p:sp>
      <p:sp>
        <p:nvSpPr>
          <p:cNvPr id="11" name="Rounded Rectangle 10"/>
          <p:cNvSpPr/>
          <p:nvPr/>
        </p:nvSpPr>
        <p:spPr>
          <a:xfrm>
            <a:off x="978023" y="5439664"/>
            <a:ext cx="7761671" cy="7533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681361" y="4739132"/>
            <a:ext cx="972106" cy="533400"/>
          </a:xfrm>
          <a:prstGeom prst="round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2">
                    <a:lumMod val="50000"/>
                  </a:schemeClr>
                </a:solidFill>
              </a:rPr>
              <a:t>Gray</a:t>
            </a:r>
            <a:r>
              <a:rPr lang="en-US" dirty="0" smtClean="0">
                <a:solidFill>
                  <a:schemeClr val="tx2">
                    <a:lumMod val="75000"/>
                  </a:schemeClr>
                </a:solidFill>
              </a:rPr>
              <a:t> </a:t>
            </a:r>
            <a:endParaRPr lang="en-US" dirty="0">
              <a:solidFill>
                <a:schemeClr val="tx2">
                  <a:lumMod val="75000"/>
                </a:schemeClr>
              </a:solidFill>
            </a:endParaRPr>
          </a:p>
        </p:txBody>
      </p:sp>
      <p:sp>
        <p:nvSpPr>
          <p:cNvPr id="12" name="TextBox 11"/>
          <p:cNvSpPr txBox="1"/>
          <p:nvPr/>
        </p:nvSpPr>
        <p:spPr>
          <a:xfrm>
            <a:off x="497519" y="6418659"/>
            <a:ext cx="3454472" cy="307777"/>
          </a:xfrm>
          <a:prstGeom prst="rect">
            <a:avLst/>
          </a:prstGeom>
          <a:noFill/>
        </p:spPr>
        <p:txBody>
          <a:bodyPr wrap="none" rtlCol="0">
            <a:spAutoFit/>
          </a:bodyPr>
          <a:lstStyle/>
          <a:p>
            <a:r>
              <a:rPr lang="en-US" sz="1400" dirty="0" smtClean="0">
                <a:solidFill>
                  <a:schemeClr val="accent1">
                    <a:lumMod val="75000"/>
                  </a:schemeClr>
                </a:solidFill>
                <a:latin typeface="Arial Black" panose="020B0A04020102020204" pitchFamily="34" charset="0"/>
              </a:rPr>
              <a:t>SMHW Manual Section 10 Forms </a:t>
            </a:r>
            <a:endParaRPr lang="en-US" sz="1400" dirty="0">
              <a:solidFill>
                <a:schemeClr val="accent1">
                  <a:lumMod val="75000"/>
                </a:schemeClr>
              </a:solidFill>
              <a:latin typeface="Arial Black" panose="020B0A04020102020204" pitchFamily="34" charset="0"/>
            </a:endParaRPr>
          </a:p>
        </p:txBody>
      </p:sp>
    </p:spTree>
    <p:extLst>
      <p:ext uri="{BB962C8B-B14F-4D97-AF65-F5344CB8AC3E}">
        <p14:creationId xmlns:p14="http://schemas.microsoft.com/office/powerpoint/2010/main" val="1511974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72868</TotalTime>
  <Words>7243</Words>
  <Application>Microsoft Office PowerPoint</Application>
  <PresentationFormat>On-screen Show (4:3)</PresentationFormat>
  <Paragraphs>609</Paragraphs>
  <Slides>59</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Black</vt:lpstr>
      <vt:lpstr>Calibri</vt:lpstr>
      <vt:lpstr>Trebuchet MS</vt:lpstr>
      <vt:lpstr>Wingdings</vt:lpstr>
      <vt:lpstr>Wingdings 3</vt:lpstr>
      <vt:lpstr>Facet</vt:lpstr>
      <vt:lpstr>Provider Training 2022  </vt:lpstr>
      <vt:lpstr>OBJECTIVES</vt:lpstr>
      <vt:lpstr>ADDITIONAL TOPICS</vt:lpstr>
      <vt:lpstr>SMHW BASIC ELIGIBILITY CRITERIA</vt:lpstr>
      <vt:lpstr>ELIGIBILITY EXCLUSIONS</vt:lpstr>
      <vt:lpstr>HEALTH INSURANCE</vt:lpstr>
      <vt:lpstr>CLIENTS WITH HIGH DEDUCTIBLE HEALTH INSURANCE (EXAMPLE)</vt:lpstr>
      <vt:lpstr>BILLING TIMEFRAMES</vt:lpstr>
      <vt:lpstr>SMHW – MOHSAIC FORM BASICS</vt:lpstr>
      <vt:lpstr>SCREENING (BLUE) FORM VISIT TYPES </vt:lpstr>
      <vt:lpstr>SMHW – MOHSAIC FORM ENTRY BASICS</vt:lpstr>
      <vt:lpstr>SMHW – MOHSAIC FORM ENTRY BASICS (CONTINUED)</vt:lpstr>
      <vt:lpstr>SMHW OTHER VISIT TYPES (CONTINUED)</vt:lpstr>
      <vt:lpstr>HIGH RISK SCREENING FOR BREAST CANCER</vt:lpstr>
      <vt:lpstr>HIGH RISK CRITERIA FOR BREAST CANCER (CONTINUED)</vt:lpstr>
      <vt:lpstr>HIGH RISK CRITERIA FOR CERVICAL CANCER </vt:lpstr>
      <vt:lpstr> SCREENING MAMMOGRAMS UNDER 50</vt:lpstr>
      <vt:lpstr>SCREENING MAMMOGRAMS UNDER 50 (CONTINUED) </vt:lpstr>
      <vt:lpstr>SCREENING MAMMOGRAMS UNDER 50 (CONTINUED) </vt:lpstr>
      <vt:lpstr>MAMMOGRAPHY VAN SCREENING GUIDELINES  </vt:lpstr>
      <vt:lpstr>REPORTING SCREENING MAMMOGRAPHY VAN ONLY</vt:lpstr>
      <vt:lpstr>EXAMPLE OF REPORTING SCREENING MAMMOGRAM ON MAMMOGRAPHY VAN </vt:lpstr>
      <vt:lpstr>SCREENING FORM VS. BREAST DIAGNOSTIC FORM</vt:lpstr>
      <vt:lpstr>REPORTING DIAGNOSTIC RESCREEN (MAMMOGRAM)</vt:lpstr>
      <vt:lpstr>MAMMOGRAM RESCREEN SECTION</vt:lpstr>
      <vt:lpstr>BREAST AND CERVICAL CANCER TREATMENT ACT (BCCT) GUIDELINES</vt:lpstr>
      <vt:lpstr>BCCT GUIDELINES (CONTINUED)</vt:lpstr>
      <vt:lpstr>CLINICAL QUALIFIERS FOR BCCT</vt:lpstr>
      <vt:lpstr>PRESUMPTIVE (PE) BCCT FORM </vt:lpstr>
      <vt:lpstr>PowerPoint Presentation</vt:lpstr>
      <vt:lpstr>AMERICAN SOCIETY FOR COLPOSCOPY AND CERVICAL PATHOLOGY (ASCCP)  CONSENSUS GUIDELINES</vt:lpstr>
      <vt:lpstr>CERVICAL RESCREEN</vt:lpstr>
      <vt:lpstr>CERVICAL ABNORMAL SCREENING RESULTS  </vt:lpstr>
      <vt:lpstr>CERVICAL ABNORMAL SCREENING RESULTS (CONTINUED)</vt:lpstr>
      <vt:lpstr>PELVIC EXAM RESULTS ON BLUE SCREENING FORM</vt:lpstr>
      <vt:lpstr> TRANSPORTATION VOUCHER</vt:lpstr>
      <vt:lpstr>SCENARIO</vt:lpstr>
      <vt:lpstr>MOHSAIC SCREENING FORM (BLUE)</vt:lpstr>
      <vt:lpstr>SCENARIO (CONTINUED) </vt:lpstr>
      <vt:lpstr>MOHSAIC BREAST DIAGNOSTIC FORM (PURPLE)</vt:lpstr>
      <vt:lpstr>SCENARIO (CONTINUED)</vt:lpstr>
      <vt:lpstr>MOHSAIC BREAST DIAGNOSTIC FORM PURPLE (CONTINUED)</vt:lpstr>
      <vt:lpstr>BREAST DIAGNOSTICS FORM (PURPLE) CONTINUED</vt:lpstr>
      <vt:lpstr> BREAST DIAGNOSTIC FORM PURPLE  (WORK UP PENDING)</vt:lpstr>
      <vt:lpstr>PREVIOUS SCENARIO WITH NEW CIRCUMSTANCES</vt:lpstr>
      <vt:lpstr>NEW CIRCUMSTANCES (CONTINUED)</vt:lpstr>
      <vt:lpstr>PowerPoint Presentation</vt:lpstr>
      <vt:lpstr>PowerPoint Presentation</vt:lpstr>
      <vt:lpstr>PowerPoint Presentation</vt:lpstr>
      <vt:lpstr>PowerPoint Presentation</vt:lpstr>
      <vt:lpstr>PowerPoint Presentation</vt:lpstr>
      <vt:lpstr>MOHSAIC SCENARIO TO CHECK FOR ERRORS</vt:lpstr>
      <vt:lpstr>MOHSAIC SCENARIO TO CHECK FOR ERRORS (CONTINUED) </vt:lpstr>
      <vt:lpstr>MOHSAIC SCENARIO TO CHECK FOR ERRORS (CONTINUED) </vt:lpstr>
      <vt:lpstr>SELECTIONS IN THE TREATMENT SECTION</vt:lpstr>
      <vt:lpstr>PowerPoint Presentation</vt:lpstr>
      <vt:lpstr> PAP TEST DATES </vt:lpstr>
      <vt:lpstr>QUESTIONS/COMMENTS</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SMHW Annual Provider Training</dc:title>
  <dc:creator>Vieth, Patricia</dc:creator>
  <cp:lastModifiedBy>Bestgen, Brent</cp:lastModifiedBy>
  <cp:revision>1428</cp:revision>
  <cp:lastPrinted>2022-06-07T19:08:23Z</cp:lastPrinted>
  <dcterms:created xsi:type="dcterms:W3CDTF">2018-02-23T15:10:59Z</dcterms:created>
  <dcterms:modified xsi:type="dcterms:W3CDTF">2022-07-26T14:21:22Z</dcterms:modified>
</cp:coreProperties>
</file>